
<file path=[Content_Types].xml><?xml version="1.0" encoding="utf-8"?>
<Types xmlns="http://schemas.openxmlformats.org/package/2006/content-types">
  <Default Extension="jfif" ContentType="image/jpeg"/>
  <Default Extension="jpeg" ContentType="image/jpeg"/>
  <Default Extension="jpg" ContentType="image/jpeg"/>
  <Default Extension="m4a" ContentType="audi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ink/inkAction1.xml" ContentType="application/vnd.ms-office.inkAction+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ink/inkAction2.xml" ContentType="application/vnd.ms-office.inkAction+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ink/ink1.xml" ContentType="application/inkml+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4"/>
  </p:sldMasterIdLst>
  <p:notesMasterIdLst>
    <p:notesMasterId r:id="rId56"/>
  </p:notesMasterIdLst>
  <p:handoutMasterIdLst>
    <p:handoutMasterId r:id="rId57"/>
  </p:handoutMasterIdLst>
  <p:sldIdLst>
    <p:sldId id="257" r:id="rId5"/>
    <p:sldId id="331" r:id="rId6"/>
    <p:sldId id="259" r:id="rId7"/>
    <p:sldId id="268" r:id="rId8"/>
    <p:sldId id="267" r:id="rId9"/>
    <p:sldId id="265" r:id="rId10"/>
    <p:sldId id="263" r:id="rId11"/>
    <p:sldId id="262" r:id="rId12"/>
    <p:sldId id="271" r:id="rId13"/>
    <p:sldId id="275" r:id="rId14"/>
    <p:sldId id="319" r:id="rId15"/>
    <p:sldId id="273" r:id="rId16"/>
    <p:sldId id="279" r:id="rId17"/>
    <p:sldId id="276" r:id="rId18"/>
    <p:sldId id="284" r:id="rId19"/>
    <p:sldId id="283" r:id="rId20"/>
    <p:sldId id="282" r:id="rId21"/>
    <p:sldId id="281" r:id="rId22"/>
    <p:sldId id="280" r:id="rId23"/>
    <p:sldId id="324" r:id="rId24"/>
    <p:sldId id="286" r:id="rId25"/>
    <p:sldId id="325" r:id="rId26"/>
    <p:sldId id="299" r:id="rId27"/>
    <p:sldId id="300" r:id="rId28"/>
    <p:sldId id="298" r:id="rId29"/>
    <p:sldId id="292" r:id="rId30"/>
    <p:sldId id="320" r:id="rId31"/>
    <p:sldId id="290" r:id="rId32"/>
    <p:sldId id="313" r:id="rId33"/>
    <p:sldId id="321" r:id="rId34"/>
    <p:sldId id="289" r:id="rId35"/>
    <p:sldId id="314" r:id="rId36"/>
    <p:sldId id="288" r:id="rId37"/>
    <p:sldId id="301" r:id="rId38"/>
    <p:sldId id="302" r:id="rId39"/>
    <p:sldId id="322" r:id="rId40"/>
    <p:sldId id="308" r:id="rId41"/>
    <p:sldId id="309" r:id="rId42"/>
    <p:sldId id="326" r:id="rId43"/>
    <p:sldId id="327" r:id="rId44"/>
    <p:sldId id="328" r:id="rId45"/>
    <p:sldId id="317" r:id="rId46"/>
    <p:sldId id="329" r:id="rId47"/>
    <p:sldId id="330" r:id="rId48"/>
    <p:sldId id="310" r:id="rId49"/>
    <p:sldId id="318" r:id="rId50"/>
    <p:sldId id="333" r:id="rId51"/>
    <p:sldId id="334" r:id="rId52"/>
    <p:sldId id="335" r:id="rId53"/>
    <p:sldId id="332" r:id="rId54"/>
    <p:sldId id="312" r:id="rId55"/>
  </p:sldIdLst>
  <p:sldSz cx="9144000" cy="6858000" type="screen4x3"/>
  <p:notesSz cx="7162800" cy="94488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0000FF"/>
    <a:srgbClr val="3A3A51"/>
    <a:srgbClr val="000032"/>
    <a:srgbClr val="9C8D5A"/>
    <a:srgbClr val="888067"/>
    <a:srgbClr val="AC9E6D"/>
    <a:srgbClr val="F9F9F5"/>
    <a:srgbClr val="081F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06" autoAdjust="0"/>
    <p:restoredTop sz="72651" autoAdjust="0"/>
  </p:normalViewPr>
  <p:slideViewPr>
    <p:cSldViewPr snapToGrid="0">
      <p:cViewPr varScale="1">
        <p:scale>
          <a:sx n="80" d="100"/>
          <a:sy n="80" d="100"/>
        </p:scale>
        <p:origin x="2280" y="120"/>
      </p:cViewPr>
      <p:guideLst>
        <p:guide orient="horz" pos="2160"/>
        <p:guide pos="2880"/>
      </p:guideLst>
    </p:cSldViewPr>
  </p:slideViewPr>
  <p:outlineViewPr>
    <p:cViewPr>
      <p:scale>
        <a:sx n="33" d="100"/>
        <a:sy n="33" d="100"/>
      </p:scale>
      <p:origin x="0" y="-37530"/>
    </p:cViewPr>
  </p:outlineViewPr>
  <p:notesTextViewPr>
    <p:cViewPr>
      <p:scale>
        <a:sx n="300" d="100"/>
        <a:sy n="300" d="100"/>
      </p:scale>
      <p:origin x="0" y="0"/>
    </p:cViewPr>
  </p:notesTextViewPr>
  <p:sorterViewPr>
    <p:cViewPr>
      <p:scale>
        <a:sx n="100" d="100"/>
        <a:sy n="100" d="100"/>
      </p:scale>
      <p:origin x="0" y="0"/>
    </p:cViewPr>
  </p:sorterViewPr>
  <p:notesViewPr>
    <p:cSldViewPr snapToGrid="0">
      <p:cViewPr varScale="1">
        <p:scale>
          <a:sx n="86" d="100"/>
          <a:sy n="86" d="100"/>
        </p:scale>
        <p:origin x="3822" y="9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03773" cy="473729"/>
          </a:xfrm>
          <a:prstGeom prst="rect">
            <a:avLst/>
          </a:prstGeom>
        </p:spPr>
        <p:txBody>
          <a:bodyPr vert="horz" lIns="93004" tIns="46502" rIns="93004" bIns="46502" rtlCol="0"/>
          <a:lstStyle>
            <a:lvl1pPr algn="l">
              <a:defRPr sz="1200"/>
            </a:lvl1pPr>
          </a:lstStyle>
          <a:p>
            <a:endParaRPr lang="en-US"/>
          </a:p>
        </p:txBody>
      </p:sp>
      <p:sp>
        <p:nvSpPr>
          <p:cNvPr id="3" name="Date Placeholder 2"/>
          <p:cNvSpPr>
            <a:spLocks noGrp="1"/>
          </p:cNvSpPr>
          <p:nvPr>
            <p:ph type="dt" sz="quarter" idx="1"/>
          </p:nvPr>
        </p:nvSpPr>
        <p:spPr>
          <a:xfrm>
            <a:off x="4057409" y="1"/>
            <a:ext cx="3103773" cy="473729"/>
          </a:xfrm>
          <a:prstGeom prst="rect">
            <a:avLst/>
          </a:prstGeom>
        </p:spPr>
        <p:txBody>
          <a:bodyPr vert="horz" lIns="93004" tIns="46502" rIns="93004" bIns="46502" rtlCol="0"/>
          <a:lstStyle>
            <a:lvl1pPr algn="r">
              <a:defRPr sz="1200"/>
            </a:lvl1pPr>
          </a:lstStyle>
          <a:p>
            <a:fld id="{F51B2308-B760-4DB3-BB91-C2D5BD33FBC6}" type="datetimeFigureOut">
              <a:rPr lang="en-US" smtClean="0"/>
              <a:t>8/7/2026</a:t>
            </a:fld>
            <a:endParaRPr lang="en-US"/>
          </a:p>
        </p:txBody>
      </p:sp>
      <p:sp>
        <p:nvSpPr>
          <p:cNvPr id="4" name="Footer Placeholder 3"/>
          <p:cNvSpPr>
            <a:spLocks noGrp="1"/>
          </p:cNvSpPr>
          <p:nvPr>
            <p:ph type="ftr" sz="quarter" idx="2"/>
          </p:nvPr>
        </p:nvSpPr>
        <p:spPr>
          <a:xfrm>
            <a:off x="0" y="8975071"/>
            <a:ext cx="3103773" cy="473729"/>
          </a:xfrm>
          <a:prstGeom prst="rect">
            <a:avLst/>
          </a:prstGeom>
        </p:spPr>
        <p:txBody>
          <a:bodyPr vert="horz" lIns="93004" tIns="46502" rIns="93004" bIns="46502" rtlCol="0" anchor="b"/>
          <a:lstStyle>
            <a:lvl1pPr algn="l">
              <a:defRPr sz="1200"/>
            </a:lvl1pPr>
          </a:lstStyle>
          <a:p>
            <a:endParaRPr lang="en-US"/>
          </a:p>
        </p:txBody>
      </p:sp>
      <p:sp>
        <p:nvSpPr>
          <p:cNvPr id="5" name="Slide Number Placeholder 4"/>
          <p:cNvSpPr>
            <a:spLocks noGrp="1"/>
          </p:cNvSpPr>
          <p:nvPr>
            <p:ph type="sldNum" sz="quarter" idx="3"/>
          </p:nvPr>
        </p:nvSpPr>
        <p:spPr>
          <a:xfrm>
            <a:off x="4057409" y="8975071"/>
            <a:ext cx="3103773" cy="473729"/>
          </a:xfrm>
          <a:prstGeom prst="rect">
            <a:avLst/>
          </a:prstGeom>
        </p:spPr>
        <p:txBody>
          <a:bodyPr vert="horz" lIns="93004" tIns="46502" rIns="93004" bIns="46502" rtlCol="0" anchor="b"/>
          <a:lstStyle>
            <a:lvl1pPr algn="r">
              <a:defRPr sz="1200"/>
            </a:lvl1pPr>
          </a:lstStyle>
          <a:p>
            <a:fld id="{595263C5-9C14-4EB7-B5AD-62DBB9F69882}" type="slidenum">
              <a:rPr lang="en-US" smtClean="0"/>
              <a:t>‹#›</a:t>
            </a:fld>
            <a:endParaRPr lang="en-US"/>
          </a:p>
        </p:txBody>
      </p:sp>
    </p:spTree>
    <p:extLst>
      <p:ext uri="{BB962C8B-B14F-4D97-AF65-F5344CB8AC3E}">
        <p14:creationId xmlns:p14="http://schemas.microsoft.com/office/powerpoint/2010/main" val="2570960523"/>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4-10-28T00:45:10.934"/>
    </inkml:context>
    <inkml:brush xml:id="br0">
      <inkml:brushProperty name="width" value="0.05292" units="cm"/>
      <inkml:brushProperty name="height" value="0.05292" units="cm"/>
      <inkml:brushProperty name="color" value="#FF0000"/>
    </inkml:brush>
  </inkml:definitions>
  <inkml:trace contextRef="#ctx0" brushRef="#br0">20067 10123 0</inkml:trace>
</inkml:ink>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4-10-28T00:45:05.570"/>
    </inkml:context>
    <inkml:brush xml:id="br0">
      <inkml:brushProperty name="width" value="0.05292" units="cm"/>
      <inkml:brushProperty name="height" value="0.05292" units="cm"/>
      <inkml:brushProperty name="color" value="#FF0000"/>
    </inkml:brush>
  </inkml:definitions>
  <iact:action type="add" startTime="34059">
    <iact:property name="dataType"/>
    <iact:actionData xml:id="d0">
      <inkml:trace xmlns:inkml="http://www.w3.org/2003/InkML" xml:id="stk0" contextRef="#ctx0" brushRef="#br0">16334 5594 0,'-200'0'203,"-200"0"-201,266 0-1,-132 67 28,199-67-27,0 0 27,1 0 3,-468 66-31,201 67 30,66 67-30,201-133 18,66 0 89,66 199-26,-66-199-82,0 132 46,0-132-44,0 0-2,0-1 45,67 67-43,-67-66 29,67-67-31,-67 67 1,66-1 45,68 1-14,-134-1-31,66-66-1,1 67 31,66 0-29,-66-1 26,-67 1-27,133-67 31,-66 67-31,0-67 62,133 66-63,-67-66 32,67 0-32,-133 0 32,66 0-30,-66 0 27,133 67-28,66-1 30,1-66-31,133 0 32,-200 0-30,-67 0 43,-66 0-43,133 0 28,-133 0-29,-1 0 30,201 0-14,66 0-17,-266 0 2,66 0 27,134-66-27,-200 66-2,133 0 30,0 0-29,-67 0 30,67-67-31,-67 67 19,134 0 25,-134 0-42,67 0 44,0 67-45,-66-67 30,132 0-30,1 0 30,-67 0-30,-67 0 30,-66 0-30,0 0 30,-1 0-30,68 0 31,-68 0-31,134 0 29,-66 0-29,-68 0 30,134 66-30,-133-66 30,0 0-30,133 0 30,-67 0-31,0-66 33,1-67-31,-68 66 28,68 0-29,-134 1 78,66 66-79,-66-67 32,-66 0-31,66 1 0,-134-67 30,-132-200-30,132 266 29,-66-66-29,134 133 29,66-67-29,-67 67 47,-133-133-16,-200 0-31,267 66 29,-134-66-30,134 133 32,133-67-31,-467 1 30,400-68-30,-333 68 30,267 66-30,-267-67 46,267 1-14,-267 66-32,0 0 29,200 0-29,-200 0 30,0 0-30,200-67 30,-200 0-30,333 67 30,0 0 81,-333 0-16,200 0-95,67 0 30,66 0 96</inkml:trace>
    </iact:actionData>
  </iact:action>
  <iact:action type="add" startTime="39495">
    <iact:property name="dataType"/>
    <iact:actionData xml:id="d1">
      <inkml:trace xmlns:inkml="http://www.w3.org/2003/InkML" xml:id="stk1" contextRef="#ctx0" brushRef="#br0">13800 8258 0,'-66'0'850,"-68"0"-829,-66 0-20,134 0 29,-1 0-29,0 0 30,-66 0 302,66 0-87,1 67-152,66 0-50,-67-67-44,67 66 47,-67-66-32,67 67 34,-66-67-49,66 66 31,0 1 113,0 0-97,0-1-15,66-66-16,-66 67 16,67-67-32,-67 66 64,67-66-32,-67 67-1,66 0 1,-66-1-32,0 134 50,0-133-48,0-1 43,0 68-14,0-68 191,0 1-190,0-1-32,0 1 32,134-67 79,-68 67-47,68-67-62,-68 0 0,134 133 41,-133-133-42,0 0 62,-1 0 144,1 0-205,0 0 27,-1 0 4,-66-67-32,67 67 30,0 0 175</inkml:trace>
    </iact:actionData>
  </iact:action>
  <iact:action type="add" startTime="49186">
    <iact:property name="dataType"/>
    <iact:actionData xml:id="d2">
      <inkml:trace xmlns:inkml="http://www.w3.org/2003/InkML" xml:id="stk2" contextRef="#ctx0" brushRef="#br0">3534 12521 0,'-134'0'746,"-199"67"-712,266 0-34,1-67 31,-1 0-30,0-67 30,-66 67 1,0 0-31,-1 0 30,68 0-31,-68 0 32,68-67 0,132 134 31,1-67-16,-67 67-46,67-1 48,-1-66-18,1 67 17,-67 266-44,0-267-1,0 1 20,0 399-22,0-266 30,0-133-30,0-1 30,67 68 64,-67 65-46,0-132-48,0 0 45,0 66-45,66-133 30,-66 66 1,67-66 188,0 0-219,66 0 29,267-199-29,-67 199 31,134 0-32,-334 0 1,201-67 28,-201 67-25,0 0-4,-66 0 43,-67-67 21,0 1 53</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5206" units="cm"/>
          <inkml:channel name="Y" type="integer" max="1080" units="cm"/>
          <inkml:channel name="T" type="integer" max="2.14748E9" units="dev"/>
        </inkml:traceFormat>
        <inkml:channelProperties>
          <inkml:channelProperty channel="X" name="resolution" value="168.47896" units="1/cm"/>
          <inkml:channelProperty channel="Y" name="resolution" value="62.42775" units="1/cm"/>
          <inkml:channelProperty channel="T" name="resolution" value="1" units="1/dev"/>
        </inkml:channelProperties>
      </inkml:inkSource>
      <inkml:timestamp xml:id="ts0" timeString="2024-10-15T15:07:12.275"/>
    </inkml:context>
    <inkml:brush xml:id="br0">
      <inkml:brushProperty name="width" value="0.05292" units="cm"/>
      <inkml:brushProperty name="height" value="0.05292" units="cm"/>
      <inkml:brushProperty name="color" value="#FF0000"/>
    </inkml:brush>
  </inkml:definitions>
  <iact:action type="add" startTime="75388">
    <iact:property name="dataType"/>
    <iact:actionData xml:id="d0">
      <inkml:trace xmlns:inkml="http://www.w3.org/2003/InkML" xml:id="stk0" contextRef="#ctx0" brushRef="#br0">19934 10123 0,'-67'0'369,"67"-66"-259,0-1 33,-67 1-112,1 66-2,-1 0 65,0-67-63,1 67 74,-1 0-73,0 0-29,1 0 86,-1-67-88,-66 1 46,-334 66-45,267-67 0,-133-66 24,266 133 20,0 0 31,1 0-46,-68 0-29,68 0-1,-468 0 42,134 0-41,334 0 28,-134 0-28,66 200 57,1-134-56,133 1 57,-133 133-57,66-134 41,67 68-41,0 65 69,0-132-69,0 333 57,0-200-58,0-134 42,0 201-40,67-267-4,66 199 29,-133-132-27,133 0 41,-66-67-39,0 0-3,133 66 56,0 1-53,-67-1 54,0-66-56,467 0 44,67 0-43,200 0 40,-601 0-41,-66-66 43,-133-1-42,66-66 41,-66 66-40,0-66-2,66-67 24,67 1 19,-200-1-42,133 0 25,-133 133 34,0-66 32,0 0-61,-66 66-4,-1 67 3,0 0 9,-66 0-10,66-66-29,-66 66 96,66-67-66</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03880" cy="474081"/>
          </a:xfrm>
          <a:prstGeom prst="rect">
            <a:avLst/>
          </a:prstGeom>
        </p:spPr>
        <p:txBody>
          <a:bodyPr vert="horz" lIns="94908" tIns="47454" rIns="94908" bIns="47454" rtlCol="0"/>
          <a:lstStyle>
            <a:lvl1pPr algn="l">
              <a:defRPr sz="1200"/>
            </a:lvl1pPr>
          </a:lstStyle>
          <a:p>
            <a:endParaRPr lang="en-US" dirty="0"/>
          </a:p>
        </p:txBody>
      </p:sp>
      <p:sp>
        <p:nvSpPr>
          <p:cNvPr id="3" name="Date Placeholder 2"/>
          <p:cNvSpPr>
            <a:spLocks noGrp="1"/>
          </p:cNvSpPr>
          <p:nvPr>
            <p:ph type="dt" idx="1"/>
          </p:nvPr>
        </p:nvSpPr>
        <p:spPr>
          <a:xfrm>
            <a:off x="4057263" y="0"/>
            <a:ext cx="3103880" cy="474081"/>
          </a:xfrm>
          <a:prstGeom prst="rect">
            <a:avLst/>
          </a:prstGeom>
        </p:spPr>
        <p:txBody>
          <a:bodyPr vert="horz" lIns="94908" tIns="47454" rIns="94908" bIns="47454" rtlCol="0"/>
          <a:lstStyle>
            <a:lvl1pPr algn="r">
              <a:defRPr sz="1200"/>
            </a:lvl1pPr>
          </a:lstStyle>
          <a:p>
            <a:fld id="{DC96E030-EDB2-4E5F-A3BB-7C8C9A53ADEA}" type="datetimeFigureOut">
              <a:rPr lang="en-US" smtClean="0"/>
              <a:t>8/7/2026</a:t>
            </a:fld>
            <a:endParaRPr lang="en-US" dirty="0"/>
          </a:p>
        </p:txBody>
      </p:sp>
      <p:sp>
        <p:nvSpPr>
          <p:cNvPr id="4" name="Slide Image Placeholder 3"/>
          <p:cNvSpPr>
            <a:spLocks noGrp="1" noRot="1" noChangeAspect="1"/>
          </p:cNvSpPr>
          <p:nvPr>
            <p:ph type="sldImg" idx="2"/>
          </p:nvPr>
        </p:nvSpPr>
        <p:spPr>
          <a:xfrm>
            <a:off x="1455738" y="1181100"/>
            <a:ext cx="4251325" cy="3189288"/>
          </a:xfrm>
          <a:prstGeom prst="rect">
            <a:avLst/>
          </a:prstGeom>
          <a:noFill/>
          <a:ln w="12700">
            <a:solidFill>
              <a:prstClr val="black"/>
            </a:solidFill>
          </a:ln>
        </p:spPr>
        <p:txBody>
          <a:bodyPr vert="horz" lIns="94908" tIns="47454" rIns="94908" bIns="47454" rtlCol="0" anchor="ctr"/>
          <a:lstStyle/>
          <a:p>
            <a:endParaRPr lang="en-US" dirty="0"/>
          </a:p>
        </p:txBody>
      </p:sp>
      <p:sp>
        <p:nvSpPr>
          <p:cNvPr id="5" name="Notes Placeholder 4"/>
          <p:cNvSpPr>
            <a:spLocks noGrp="1"/>
          </p:cNvSpPr>
          <p:nvPr>
            <p:ph type="body" sz="quarter" idx="3"/>
          </p:nvPr>
        </p:nvSpPr>
        <p:spPr>
          <a:xfrm>
            <a:off x="716280" y="4547235"/>
            <a:ext cx="5730240" cy="3720465"/>
          </a:xfrm>
          <a:prstGeom prst="rect">
            <a:avLst/>
          </a:prstGeom>
        </p:spPr>
        <p:txBody>
          <a:bodyPr vert="horz" lIns="94908" tIns="47454" rIns="94908" bIns="47454"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74722"/>
            <a:ext cx="3103880" cy="474080"/>
          </a:xfrm>
          <a:prstGeom prst="rect">
            <a:avLst/>
          </a:prstGeom>
        </p:spPr>
        <p:txBody>
          <a:bodyPr vert="horz" lIns="94908" tIns="47454" rIns="94908" bIns="47454"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57263" y="8974722"/>
            <a:ext cx="3103880" cy="474080"/>
          </a:xfrm>
          <a:prstGeom prst="rect">
            <a:avLst/>
          </a:prstGeom>
        </p:spPr>
        <p:txBody>
          <a:bodyPr vert="horz" lIns="94908" tIns="47454" rIns="94908" bIns="47454" rtlCol="0" anchor="b"/>
          <a:lstStyle>
            <a:lvl1pPr algn="r">
              <a:defRPr sz="1200"/>
            </a:lvl1pPr>
          </a:lstStyle>
          <a:p>
            <a:fld id="{869DA988-7594-4BF8-9CD4-C0843D8E4726}" type="slidenum">
              <a:rPr lang="en-US" smtClean="0"/>
              <a:t>‹#›</a:t>
            </a:fld>
            <a:endParaRPr lang="en-US" dirty="0"/>
          </a:p>
        </p:txBody>
      </p:sp>
    </p:spTree>
    <p:extLst>
      <p:ext uri="{BB962C8B-B14F-4D97-AF65-F5344CB8AC3E}">
        <p14:creationId xmlns:p14="http://schemas.microsoft.com/office/powerpoint/2010/main" val="1796698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guides.lib.umich.edu/copyrightbasics/copyrightability"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this online presentation of the Graduate School’s workshop on Formatting your Thesis or Dissertation. I’ll be using this time to </a:t>
            </a:r>
          </a:p>
          <a:p>
            <a:r>
              <a:rPr lang="en-US" dirty="0"/>
              <a:t>-introduce you to some helpful resources</a:t>
            </a:r>
          </a:p>
          <a:p>
            <a:r>
              <a:rPr lang="en-US" dirty="0"/>
              <a:t>-highlight some of the formatting features you’ll encounter, </a:t>
            </a:r>
          </a:p>
          <a:p>
            <a:r>
              <a:rPr lang="en-US" dirty="0"/>
              <a:t>-explore the different sections of a typical document, whether it be a thesis or a dissertation, and we’ll get to view some sample pages, </a:t>
            </a:r>
          </a:p>
          <a:p>
            <a:r>
              <a:rPr lang="en-US" dirty="0"/>
              <a:t>-and lastly, we’ll review the format check process that occurs in </a:t>
            </a:r>
            <a:r>
              <a:rPr lang="en-US" dirty="0" err="1"/>
              <a:t>OhioLink</a:t>
            </a:r>
            <a:r>
              <a:rPr lang="en-US" dirty="0"/>
              <a:t>.  </a:t>
            </a:r>
          </a:p>
          <a:p>
            <a:endParaRPr lang="en-US" dirty="0"/>
          </a:p>
          <a:p>
            <a:r>
              <a:rPr lang="en-US" dirty="0"/>
              <a:t>It’s my hope that when this presentation is over, we’ll have removed any fears about formatting and you’ll feel confident about your submission for publication.  So, let’s go ahead and get started...</a:t>
            </a:r>
          </a:p>
        </p:txBody>
      </p:sp>
      <p:sp>
        <p:nvSpPr>
          <p:cNvPr id="4" name="Slide Number Placeholder 3"/>
          <p:cNvSpPr>
            <a:spLocks noGrp="1"/>
          </p:cNvSpPr>
          <p:nvPr>
            <p:ph type="sldNum" sz="quarter" idx="5"/>
          </p:nvPr>
        </p:nvSpPr>
        <p:spPr/>
        <p:txBody>
          <a:bodyPr/>
          <a:lstStyle/>
          <a:p>
            <a:fld id="{869DA988-7594-4BF8-9CD4-C0843D8E4726}" type="slidenum">
              <a:rPr lang="en-US" smtClean="0"/>
              <a:t>1</a:t>
            </a:fld>
            <a:endParaRPr lang="en-US" dirty="0"/>
          </a:p>
        </p:txBody>
      </p:sp>
    </p:spTree>
    <p:extLst>
      <p:ext uri="{BB962C8B-B14F-4D97-AF65-F5344CB8AC3E}">
        <p14:creationId xmlns:p14="http://schemas.microsoft.com/office/powerpoint/2010/main" val="124332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333333"/>
                </a:solidFill>
                <a:effectLst/>
                <a:latin typeface="Arial" panose="020B0604020202020204" pitchFamily="34" charset="0"/>
              </a:rPr>
              <a:t>In the United States today, copyright protection automatically covers all new </a:t>
            </a:r>
            <a:r>
              <a:rPr lang="en-US" b="0" i="0" u="none" strike="noStrike" dirty="0">
                <a:solidFill>
                  <a:srgbClr val="2954D1"/>
                </a:solidFill>
                <a:effectLst/>
                <a:latin typeface="Arial" panose="020B0604020202020204" pitchFamily="34" charset="0"/>
                <a:hlinkClick r:id="rId3"/>
              </a:rPr>
              <a:t>copyrightable</a:t>
            </a:r>
            <a:r>
              <a:rPr lang="en-US" b="0" i="0" dirty="0">
                <a:solidFill>
                  <a:srgbClr val="333333"/>
                </a:solidFill>
                <a:effectLst/>
                <a:latin typeface="Arial" panose="020B0604020202020204" pitchFamily="34" charset="0"/>
              </a:rPr>
              <a:t> works, including your dissertation. The moment a copyrightable work is fixed in a tangible medium of expression (e.g., written on a piece of paper or on your hard drive), it is subject to copyright.</a:t>
            </a:r>
          </a:p>
          <a:p>
            <a:pPr algn="l"/>
            <a:endParaRPr lang="en-US" b="0" i="0" dirty="0">
              <a:solidFill>
                <a:srgbClr val="333333"/>
              </a:solidFill>
              <a:effectLst/>
              <a:latin typeface="Arial" panose="020B0604020202020204" pitchFamily="34" charset="0"/>
            </a:endParaRPr>
          </a:p>
          <a:p>
            <a:pPr algn="l"/>
            <a:r>
              <a:rPr lang="en-US" b="0" i="0" dirty="0">
                <a:solidFill>
                  <a:srgbClr val="333333"/>
                </a:solidFill>
                <a:effectLst/>
                <a:latin typeface="Arial" panose="020B0604020202020204" pitchFamily="34" charset="0"/>
              </a:rPr>
              <a:t>In the past, authors had to comply with certain formalities in order to obtain copyright protection. These formalities included registering the work with the US Copyright Office and placing a copyright notice on the work. Copyright law no longer requires that authors comply with these formalities merely to obtain copyright protection. </a:t>
            </a:r>
          </a:p>
        </p:txBody>
      </p:sp>
      <p:sp>
        <p:nvSpPr>
          <p:cNvPr id="4" name="Slide Number Placeholder 3"/>
          <p:cNvSpPr>
            <a:spLocks noGrp="1"/>
          </p:cNvSpPr>
          <p:nvPr>
            <p:ph type="sldNum" sz="quarter" idx="10"/>
          </p:nvPr>
        </p:nvSpPr>
        <p:spPr/>
        <p:txBody>
          <a:bodyPr/>
          <a:lstStyle/>
          <a:p>
            <a:fld id="{869DA988-7594-4BF8-9CD4-C0843D8E4726}" type="slidenum">
              <a:rPr lang="en-US" smtClean="0"/>
              <a:t>10</a:t>
            </a:fld>
            <a:endParaRPr lang="en-US" dirty="0"/>
          </a:p>
        </p:txBody>
      </p:sp>
    </p:spTree>
    <p:extLst>
      <p:ext uri="{BB962C8B-B14F-4D97-AF65-F5344CB8AC3E}">
        <p14:creationId xmlns:p14="http://schemas.microsoft.com/office/powerpoint/2010/main" val="1177765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r>
              <a:rPr lang="en-US" sz="1800" dirty="0"/>
              <a:t>Here are example of correct page numbering (please note that the margins not to scale)</a:t>
            </a:r>
          </a:p>
        </p:txBody>
      </p:sp>
      <p:sp>
        <p:nvSpPr>
          <p:cNvPr id="4" name="Slide Number Placeholder 3"/>
          <p:cNvSpPr>
            <a:spLocks noGrp="1"/>
          </p:cNvSpPr>
          <p:nvPr>
            <p:ph type="sldNum" sz="quarter" idx="10"/>
          </p:nvPr>
        </p:nvSpPr>
        <p:spPr/>
        <p:txBody>
          <a:bodyPr/>
          <a:lstStyle/>
          <a:p>
            <a:fld id="{869DA988-7594-4BF8-9CD4-C0843D8E4726}" type="slidenum">
              <a:rPr lang="en-US" smtClean="0"/>
              <a:t>11</a:t>
            </a:fld>
            <a:endParaRPr lang="en-US" dirty="0"/>
          </a:p>
        </p:txBody>
      </p:sp>
    </p:spTree>
    <p:extLst>
      <p:ext uri="{BB962C8B-B14F-4D97-AF65-F5344CB8AC3E}">
        <p14:creationId xmlns:p14="http://schemas.microsoft.com/office/powerpoint/2010/main" val="30164217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a:xfrm>
            <a:off x="716280" y="4547236"/>
            <a:ext cx="5730240" cy="4427485"/>
          </a:xfrm>
        </p:spPr>
        <p:txBody>
          <a:bodyPr/>
          <a:lstStyle/>
          <a:p>
            <a:pPr defTabSz="949067">
              <a:defRPr/>
            </a:pPr>
            <a:r>
              <a:rPr lang="en-US" sz="1600" dirty="0"/>
              <a:t>The content of your thesis or dissertation should follow the general organization shown here. Note the copyright page is optional. By virtue of uploading your document to </a:t>
            </a:r>
            <a:r>
              <a:rPr lang="en-US" sz="1600" dirty="0" err="1"/>
              <a:t>OhioLink</a:t>
            </a:r>
            <a:r>
              <a:rPr lang="en-US" sz="1600" dirty="0"/>
              <a:t>, your work is copyrighted. Not including a copyright page won’t hurt you, and providing one won’t result in extra protection. </a:t>
            </a:r>
          </a:p>
          <a:p>
            <a:pPr defTabSz="949067">
              <a:defRPr/>
            </a:pPr>
            <a:endParaRPr lang="en-US" sz="1600" dirty="0"/>
          </a:p>
          <a:p>
            <a:pPr defTabSz="949067">
              <a:defRPr/>
            </a:pPr>
            <a:r>
              <a:rPr lang="en-US" sz="1600" dirty="0"/>
              <a:t>In this list, the preliminary page section ranges from the title page to what I call the list pages. Your work may include all 4 of the List Pages showing here... Or, it’s possible that you won’t have any list pages at all.</a:t>
            </a:r>
          </a:p>
          <a:p>
            <a:pPr defTabSz="949067">
              <a:defRPr/>
            </a:pPr>
            <a:endParaRPr lang="en-US" sz="1600" dirty="0"/>
          </a:p>
          <a:p>
            <a:pPr defTabSz="949067">
              <a:defRPr/>
            </a:pPr>
            <a:r>
              <a:rPr lang="en-US" sz="1600" dirty="0"/>
              <a:t>The Body of your Manuscript consists of your chapters... And there’s our reminder that when the chapters begin, the switch to Arabic page numbering is made. But... Your chapter titles will be labeled using uppercase Roman numerals. If you’re submitting a thesis, you might not have five chapters... But, i in general:</a:t>
            </a:r>
          </a:p>
          <a:p>
            <a:pPr defTabSz="949067">
              <a:defRPr/>
            </a:pPr>
            <a:endParaRPr lang="en-US" sz="1600" dirty="0"/>
          </a:p>
          <a:p>
            <a:pPr defTabSz="949067">
              <a:defRPr/>
            </a:pPr>
            <a:r>
              <a:rPr lang="en-US" sz="1600" dirty="0"/>
              <a:t>chapter one is your introduction chapter 2 is the literature review chapter 3 discusses your research methods chapter 4 includes your research results and discussion and chapter 5 consist of your conclusions and future work. </a:t>
            </a:r>
          </a:p>
          <a:p>
            <a:pPr defTabSz="949067">
              <a:defRPr/>
            </a:pPr>
            <a:endParaRPr lang="en-US" sz="1600" dirty="0"/>
          </a:p>
          <a:p>
            <a:pPr defTabSz="949067">
              <a:defRPr/>
            </a:pPr>
            <a:r>
              <a:rPr lang="en-US" sz="1600" dirty="0"/>
              <a:t>Your bibliography or reference sections will come immediately after your last chapter, and if you use an appendix that section will follow.</a:t>
            </a:r>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12</a:t>
            </a:fld>
            <a:endParaRPr lang="en-US"/>
          </a:p>
        </p:txBody>
      </p:sp>
    </p:spTree>
    <p:extLst>
      <p:ext uri="{BB962C8B-B14F-4D97-AF65-F5344CB8AC3E}">
        <p14:creationId xmlns:p14="http://schemas.microsoft.com/office/powerpoint/2010/main" val="1056850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On the Title page</a:t>
            </a:r>
          </a:p>
          <a:p>
            <a:endParaRPr lang="en-US" dirty="0"/>
          </a:p>
          <a:p>
            <a:r>
              <a:rPr lang="en-US" dirty="0"/>
              <a:t>-all text on this page is centered and double spaced</a:t>
            </a:r>
          </a:p>
          <a:p>
            <a:endParaRPr lang="en-US" dirty="0"/>
          </a:p>
          <a:p>
            <a:r>
              <a:rPr lang="en-US" dirty="0"/>
              <a:t>-This page requires a 2 inch top margin. Your title must be in all capital letters and it must be centered just below that 2 inch top margin.</a:t>
            </a:r>
          </a:p>
          <a:p>
            <a:endParaRPr lang="en-US" dirty="0"/>
          </a:p>
          <a:p>
            <a:r>
              <a:rPr lang="en-US" dirty="0"/>
              <a:t>-Your graduation date on this page this must be the month and year of your graduation, so May August or December are your only options </a:t>
            </a:r>
          </a:p>
          <a:p>
            <a:endParaRPr lang="en-US" dirty="0"/>
          </a:p>
          <a:p>
            <a:r>
              <a:rPr lang="en-US" dirty="0"/>
              <a:t>-Remember the title page is counted as Page 1, or lowercase Roman numeral 1… But that’s just something to keep in mind because it actually won’t be displayed. </a:t>
            </a:r>
          </a:p>
        </p:txBody>
      </p:sp>
      <p:sp>
        <p:nvSpPr>
          <p:cNvPr id="4" name="Slide Number Placeholder 3"/>
          <p:cNvSpPr>
            <a:spLocks noGrp="1"/>
          </p:cNvSpPr>
          <p:nvPr>
            <p:ph type="sldNum" sz="quarter" idx="10"/>
          </p:nvPr>
        </p:nvSpPr>
        <p:spPr/>
        <p:txBody>
          <a:bodyPr/>
          <a:lstStyle/>
          <a:p>
            <a:fld id="{869DA988-7594-4BF8-9CD4-C0843D8E4726}" type="slidenum">
              <a:rPr lang="en-US" smtClean="0"/>
              <a:t>13</a:t>
            </a:fld>
            <a:endParaRPr lang="en-US"/>
          </a:p>
        </p:txBody>
      </p:sp>
    </p:spTree>
    <p:extLst>
      <p:ext uri="{BB962C8B-B14F-4D97-AF65-F5344CB8AC3E}">
        <p14:creationId xmlns:p14="http://schemas.microsoft.com/office/powerpoint/2010/main" val="8499981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here's an example of a properly formatted title page notice the </a:t>
            </a:r>
          </a:p>
          <a:p>
            <a:endParaRPr lang="en-US" dirty="0"/>
          </a:p>
          <a:p>
            <a:r>
              <a:rPr lang="en-US" dirty="0"/>
              <a:t>two inch top margin </a:t>
            </a:r>
          </a:p>
          <a:p>
            <a:r>
              <a:rPr lang="en-US" dirty="0"/>
              <a:t>left margin at 1 1/2 inches </a:t>
            </a:r>
          </a:p>
          <a:p>
            <a:r>
              <a:rPr lang="en-US" dirty="0"/>
              <a:t>right margin is 1 inch </a:t>
            </a:r>
          </a:p>
          <a:p>
            <a:r>
              <a:rPr lang="en-US" dirty="0"/>
              <a:t>the bottom margin is at 1 inch </a:t>
            </a:r>
          </a:p>
          <a:p>
            <a:endParaRPr lang="en-US" dirty="0"/>
          </a:p>
          <a:p>
            <a:r>
              <a:rPr lang="en-US" dirty="0"/>
              <a:t>the title centered in all caps again at that 2 inch top margin notice the graduation month at the bottom one inch margin </a:t>
            </a:r>
          </a:p>
        </p:txBody>
      </p:sp>
      <p:sp>
        <p:nvSpPr>
          <p:cNvPr id="4" name="Slide Number Placeholder 3"/>
          <p:cNvSpPr>
            <a:spLocks noGrp="1"/>
          </p:cNvSpPr>
          <p:nvPr>
            <p:ph type="sldNum" sz="quarter" idx="10"/>
          </p:nvPr>
        </p:nvSpPr>
        <p:spPr/>
        <p:txBody>
          <a:bodyPr/>
          <a:lstStyle/>
          <a:p>
            <a:fld id="{869DA988-7594-4BF8-9CD4-C0843D8E4726}" type="slidenum">
              <a:rPr lang="en-US" smtClean="0"/>
              <a:t>14</a:t>
            </a:fld>
            <a:endParaRPr lang="en-US" dirty="0"/>
          </a:p>
        </p:txBody>
      </p:sp>
    </p:spTree>
    <p:extLst>
      <p:ext uri="{BB962C8B-B14F-4D97-AF65-F5344CB8AC3E}">
        <p14:creationId xmlns:p14="http://schemas.microsoft.com/office/powerpoint/2010/main" val="41997318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Your signature page comes next </a:t>
            </a:r>
          </a:p>
          <a:p>
            <a:endParaRPr lang="en-US" dirty="0"/>
          </a:p>
          <a:p>
            <a:r>
              <a:rPr lang="en-US" dirty="0"/>
              <a:t>With this page, you’ll start out like you did with the previous Title Page… the title in all capital letters, centered immediately below that 2 inch top margin</a:t>
            </a:r>
          </a:p>
          <a:p>
            <a:endParaRPr lang="en-US" dirty="0"/>
          </a:p>
          <a:p>
            <a:r>
              <a:rPr lang="en-US" dirty="0"/>
              <a:t>the title can be double spaced if it consists of two or more lines but Please note that the maximum is three lines for a title </a:t>
            </a:r>
          </a:p>
          <a:p>
            <a:endParaRPr lang="en-US" dirty="0"/>
          </a:p>
          <a:p>
            <a:r>
              <a:rPr lang="en-US" dirty="0"/>
              <a:t>then comes the author’s name (that’s you).  This is going to be case sensitive so that means it's not in all caps </a:t>
            </a:r>
          </a:p>
          <a:p>
            <a:endParaRPr lang="en-US" dirty="0"/>
          </a:p>
          <a:p>
            <a:r>
              <a:rPr lang="en-US" dirty="0"/>
              <a:t>The titles and names of those signing are also case sensitive and are placed single-space below their respective signature lines. Please use the appropriate titles before all names, such as Doctor, Mr., Ms., etc.</a:t>
            </a:r>
          </a:p>
          <a:p>
            <a:endParaRPr lang="en-US" dirty="0"/>
          </a:p>
          <a:p>
            <a:r>
              <a:rPr lang="en-US" dirty="0"/>
              <a:t>Remember that this page is the first time we’ll see a page number displayed… and that page number will be lowercase Roman numeral 2.</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15</a:t>
            </a:fld>
            <a:endParaRPr lang="en-US" dirty="0"/>
          </a:p>
        </p:txBody>
      </p:sp>
    </p:spTree>
    <p:extLst>
      <p:ext uri="{BB962C8B-B14F-4D97-AF65-F5344CB8AC3E}">
        <p14:creationId xmlns:p14="http://schemas.microsoft.com/office/powerpoint/2010/main" val="4070235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a:t>On this example you can see how the page is formatted notice how the names of your committee members and others are presented the approvers are on the left side and acceptors are listed on the right side, listing the respective title under the name. </a:t>
            </a:r>
          </a:p>
          <a:p>
            <a:endParaRPr lang="en-US" baseline="0" dirty="0"/>
          </a:p>
          <a:p>
            <a:r>
              <a:rPr lang="en-US" baseline="0" dirty="0"/>
              <a:t>this example shows a five person committee member you can adjust the list to fit the committee structure by adding or removing members from the approved site </a:t>
            </a:r>
          </a:p>
          <a:p>
            <a:endParaRPr lang="en-US" baseline="0" dirty="0"/>
          </a:p>
          <a:p>
            <a:r>
              <a:rPr lang="en-US" baseline="0" dirty="0"/>
              <a:t>Again… this is where we’ll see the first appearance of a page number. But here’s one thing we WON’T see on this page…. The actual signatures. When this page gets submitted to </a:t>
            </a:r>
            <a:r>
              <a:rPr lang="en-US" baseline="0" dirty="0" err="1"/>
              <a:t>OhioLink</a:t>
            </a:r>
            <a:r>
              <a:rPr lang="en-US" baseline="0" dirty="0"/>
              <a:t>, it will be without signatures.</a:t>
            </a:r>
          </a:p>
        </p:txBody>
      </p:sp>
      <p:sp>
        <p:nvSpPr>
          <p:cNvPr id="4" name="Slide Number Placeholder 3"/>
          <p:cNvSpPr>
            <a:spLocks noGrp="1"/>
          </p:cNvSpPr>
          <p:nvPr>
            <p:ph type="sldNum" sz="quarter" idx="10"/>
          </p:nvPr>
        </p:nvSpPr>
        <p:spPr/>
        <p:txBody>
          <a:bodyPr/>
          <a:lstStyle/>
          <a:p>
            <a:fld id="{869DA988-7594-4BF8-9CD4-C0843D8E4726}" type="slidenum">
              <a:rPr lang="en-US" smtClean="0"/>
              <a:t>16</a:t>
            </a:fld>
            <a:endParaRPr lang="en-US" dirty="0"/>
          </a:p>
        </p:txBody>
      </p:sp>
    </p:spTree>
    <p:extLst>
      <p:ext uri="{BB962C8B-B14F-4D97-AF65-F5344CB8AC3E}">
        <p14:creationId xmlns:p14="http://schemas.microsoft.com/office/powerpoint/2010/main" val="13566365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The table of contents is where I see the majority of formatting issues happen. </a:t>
            </a:r>
          </a:p>
          <a:p>
            <a:endParaRPr lang="en-US" sz="1800" dirty="0"/>
          </a:p>
          <a:p>
            <a:r>
              <a:rPr lang="en-US" sz="1800" dirty="0"/>
              <a:t>All entries on the TOC must match exactly as they appear in the text </a:t>
            </a:r>
          </a:p>
          <a:p>
            <a:endParaRPr lang="en-US" sz="1800" dirty="0"/>
          </a:p>
          <a:p>
            <a:r>
              <a:rPr lang="en-US" sz="1800" dirty="0"/>
              <a:t>Starting with Preliminary pages, or front matter section, anything prior to the Table of Contents should </a:t>
            </a:r>
            <a:r>
              <a:rPr lang="en-US" sz="1800" b="1" dirty="0"/>
              <a:t>not</a:t>
            </a:r>
            <a:r>
              <a:rPr lang="en-US" sz="1800" dirty="0"/>
              <a:t> appear in the table of contents listing… so, if you remember, that’s the title and signature page, the abstract, a dedication, acknowledgements...these are NOT part of the table of contents.  </a:t>
            </a:r>
          </a:p>
          <a:p>
            <a:endParaRPr lang="en-US" sz="1800" dirty="0"/>
          </a:p>
          <a:p>
            <a:r>
              <a:rPr lang="en-US" sz="1800" dirty="0"/>
              <a:t>Preliminary pages that appear </a:t>
            </a:r>
            <a:r>
              <a:rPr lang="en-US" sz="1800" b="1" i="1" dirty="0"/>
              <a:t>after </a:t>
            </a:r>
            <a:r>
              <a:rPr lang="en-US" sz="1800" dirty="0"/>
              <a:t>the table of contents </a:t>
            </a:r>
            <a:r>
              <a:rPr lang="en-US" sz="1800" b="1" i="1" dirty="0"/>
              <a:t>are </a:t>
            </a:r>
            <a:r>
              <a:rPr lang="en-US" sz="1800" b="0" i="0" dirty="0"/>
              <a:t>included. These are those l</a:t>
            </a:r>
            <a:r>
              <a:rPr lang="en-US" sz="1800" dirty="0"/>
              <a:t>ist pages I spoke of in previous slides, like List of Figures, List of Tables, etc.</a:t>
            </a:r>
          </a:p>
          <a:p>
            <a:endParaRPr lang="en-US" sz="1800" dirty="0"/>
          </a:p>
          <a:p>
            <a:r>
              <a:rPr lang="en-US" sz="1800" dirty="0"/>
              <a:t>After the last list page entry insert a row with the word CHAPTER…all by itself, left-aligned. Below the word CHAPTER comes the entry for the first chapter title, in all capital letters, labeled with an uppercase Roman numeral I.  </a:t>
            </a:r>
          </a:p>
          <a:p>
            <a:endParaRPr lang="en-US" sz="1800" dirty="0"/>
          </a:p>
          <a:p>
            <a:r>
              <a:rPr lang="en-US" sz="1800" dirty="0"/>
              <a:t>Any subheadings, however, will use Case Specific entries. Single-spacing is permissible for entries that are two or more lines.  </a:t>
            </a:r>
          </a:p>
          <a:p>
            <a:endParaRPr lang="en-US" sz="1800" dirty="0"/>
          </a:p>
        </p:txBody>
      </p:sp>
      <p:sp>
        <p:nvSpPr>
          <p:cNvPr id="4" name="Slide Number Placeholder 3"/>
          <p:cNvSpPr>
            <a:spLocks noGrp="1"/>
          </p:cNvSpPr>
          <p:nvPr>
            <p:ph type="sldNum" sz="quarter" idx="10"/>
          </p:nvPr>
        </p:nvSpPr>
        <p:spPr/>
        <p:txBody>
          <a:bodyPr/>
          <a:lstStyle/>
          <a:p>
            <a:fld id="{869DA988-7594-4BF8-9CD4-C0843D8E4726}" type="slidenum">
              <a:rPr lang="en-US" smtClean="0"/>
              <a:t>17</a:t>
            </a:fld>
            <a:endParaRPr lang="en-US"/>
          </a:p>
        </p:txBody>
      </p:sp>
    </p:spTree>
    <p:extLst>
      <p:ext uri="{BB962C8B-B14F-4D97-AF65-F5344CB8AC3E}">
        <p14:creationId xmlns:p14="http://schemas.microsoft.com/office/powerpoint/2010/main" val="11599569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about the TOC before we look at some samples... When using Indentations for subheading listings, be consistent. Every entry on the table of contents must include dot leaders, which is a series of dots between the text and the corresponding page number </a:t>
            </a:r>
          </a:p>
          <a:p>
            <a:endParaRPr lang="en-US" dirty="0"/>
          </a:p>
          <a:p>
            <a:r>
              <a:rPr lang="en-US" dirty="0"/>
              <a:t>if you only have one appendix, there will be an entry after the Reference entry</a:t>
            </a:r>
          </a:p>
          <a:p>
            <a:r>
              <a:rPr lang="en-US" dirty="0"/>
              <a:t>if using multiple appendices, enter the word APPENDICES after your entry for your References, entering each individual appendix title below...indented. </a:t>
            </a:r>
          </a:p>
        </p:txBody>
      </p:sp>
      <p:sp>
        <p:nvSpPr>
          <p:cNvPr id="4" name="Slide Number Placeholder 3"/>
          <p:cNvSpPr>
            <a:spLocks noGrp="1"/>
          </p:cNvSpPr>
          <p:nvPr>
            <p:ph type="sldNum" sz="quarter" idx="10"/>
          </p:nvPr>
        </p:nvSpPr>
        <p:spPr/>
        <p:txBody>
          <a:bodyPr/>
          <a:lstStyle/>
          <a:p>
            <a:fld id="{869DA988-7594-4BF8-9CD4-C0843D8E4726}" type="slidenum">
              <a:rPr lang="en-US" smtClean="0"/>
              <a:t>18</a:t>
            </a:fld>
            <a:endParaRPr lang="en-US" dirty="0"/>
          </a:p>
        </p:txBody>
      </p:sp>
    </p:spTree>
    <p:extLst>
      <p:ext uri="{BB962C8B-B14F-4D97-AF65-F5344CB8AC3E}">
        <p14:creationId xmlns:p14="http://schemas.microsoft.com/office/powerpoint/2010/main" val="7388467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Here is an example of a correctly formatted TOC, although notice it’s not to scale, because I couldn’t fit an entire page on one slide.  So, we’re pretending this page has a 2” top margin, and 1” bottom margin with a page number.  </a:t>
            </a:r>
          </a:p>
          <a:p>
            <a:endParaRPr lang="en-US" sz="1800" dirty="0"/>
          </a:p>
          <a:p>
            <a:r>
              <a:rPr lang="en-US" sz="1800" dirty="0"/>
              <a:t>Now let’s look at the TOC entries: </a:t>
            </a:r>
          </a:p>
          <a:p>
            <a:r>
              <a:rPr lang="en-US" sz="1800" dirty="0"/>
              <a:t>-Beginning with the title in all capital letters</a:t>
            </a:r>
          </a:p>
          <a:p>
            <a:r>
              <a:rPr lang="en-US" sz="1800" dirty="0"/>
              <a:t>-Insert the word Page over the column of page #s</a:t>
            </a:r>
          </a:p>
          <a:p>
            <a:r>
              <a:rPr lang="en-US" sz="1800" dirty="0"/>
              <a:t>-After your entries for the LOT, LOF or any other lists, your next entry is the word CHAPTER – all capital letters and nothing else.</a:t>
            </a:r>
          </a:p>
          <a:p>
            <a:r>
              <a:rPr lang="en-US" sz="1800" dirty="0"/>
              <a:t>-Below the word CHAPTER comes the entries for all of your chapters: In all capital letters, labeled with the corresponding uppercase Roman numeral...the word CHAPTER does not get repeated with your chapter entries. </a:t>
            </a:r>
          </a:p>
          <a:p>
            <a:r>
              <a:rPr lang="en-US" sz="1800" dirty="0"/>
              <a:t>-See chapter I is more than one line of text, so the entry is single-spaced...but your maintaining double-spacing everywhere else in the TOC.  here.  </a:t>
            </a:r>
          </a:p>
          <a:p>
            <a:r>
              <a:rPr lang="en-US" sz="1800" dirty="0"/>
              <a:t>-The major subheading for chapter 2 contains a sub-level heading, so that entry gets indented further inward.</a:t>
            </a:r>
          </a:p>
          <a:p>
            <a:r>
              <a:rPr lang="en-US" sz="1800" dirty="0"/>
              <a:t>-Be consistent with your subheading indentations ...notice that when listing multiple levels of subheadings, the spacing of your indentations increase.   </a:t>
            </a:r>
          </a:p>
          <a:p>
            <a:r>
              <a:rPr lang="en-US" sz="1800" dirty="0"/>
              <a:t>-Notice your headings and chapter numbers are justified flush against the 1.5” left margin.</a:t>
            </a:r>
          </a:p>
          <a:p>
            <a:r>
              <a:rPr lang="en-US" sz="1800" dirty="0"/>
              <a:t>-In this example, the subheadings are not numbered, and that is fine. Also, there is only 1 appendix. </a:t>
            </a:r>
          </a:p>
          <a:p>
            <a:endParaRPr lang="en-US" sz="1800" dirty="0"/>
          </a:p>
          <a:p>
            <a:r>
              <a:rPr lang="en-US" sz="1200" dirty="0"/>
              <a:t>The next page shows another example of how you can format using numbering, which is common in scientific writing.</a:t>
            </a:r>
          </a:p>
          <a:p>
            <a:endParaRPr lang="en-US" sz="1800" dirty="0"/>
          </a:p>
          <a:p>
            <a:r>
              <a:rPr lang="en-US" sz="1800" dirty="0"/>
              <a:t>Either TOC is fine</a:t>
            </a:r>
          </a:p>
        </p:txBody>
      </p:sp>
      <p:sp>
        <p:nvSpPr>
          <p:cNvPr id="4" name="Slide Number Placeholder 3"/>
          <p:cNvSpPr>
            <a:spLocks noGrp="1"/>
          </p:cNvSpPr>
          <p:nvPr>
            <p:ph type="sldNum" sz="quarter" idx="10"/>
          </p:nvPr>
        </p:nvSpPr>
        <p:spPr/>
        <p:txBody>
          <a:bodyPr/>
          <a:lstStyle/>
          <a:p>
            <a:fld id="{869DA988-7594-4BF8-9CD4-C0843D8E4726}" type="slidenum">
              <a:rPr lang="en-US" smtClean="0"/>
              <a:t>19</a:t>
            </a:fld>
            <a:endParaRPr lang="en-US"/>
          </a:p>
        </p:txBody>
      </p:sp>
    </p:spTree>
    <p:extLst>
      <p:ext uri="{BB962C8B-B14F-4D97-AF65-F5344CB8AC3E}">
        <p14:creationId xmlns:p14="http://schemas.microsoft.com/office/powerpoint/2010/main" val="550898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A big project like a thesis or dissertation can feel overwhelming. But we know preparation is often the key to success.</a:t>
            </a:r>
          </a:p>
          <a:p>
            <a:endParaRPr lang="en-US" dirty="0"/>
          </a:p>
          <a:p>
            <a:r>
              <a:rPr lang="en-US" dirty="0"/>
              <a:t>YOUR key to success is matching your formatting as closely as you can to the examples provided in the guidelines. The </a:t>
            </a:r>
            <a:r>
              <a:rPr lang="en-US" b="1" u="sng" dirty="0"/>
              <a:t>link</a:t>
            </a:r>
            <a:r>
              <a:rPr lang="en-US" dirty="0"/>
              <a:t> to the Thesis and Dissertation Formatting guidelines is found on the Graduate school website. The easiest way to the </a:t>
            </a:r>
            <a:r>
              <a:rPr lang="en-US" b="1" dirty="0"/>
              <a:t>Graduate School </a:t>
            </a:r>
            <a:r>
              <a:rPr lang="en-US" dirty="0"/>
              <a:t>website? SIMPLY type Graduate School in the search menu on our campus website...From there... Click CURRENT STUDENTS on the ribbon, then select </a:t>
            </a:r>
            <a:r>
              <a:rPr lang="en-US" b="1" dirty="0"/>
              <a:t>Your thesis or dissertation</a:t>
            </a:r>
            <a:r>
              <a:rPr lang="en-US" dirty="0"/>
              <a:t> from the options on the left side...  BOOKMARK THIS PAGE... This is your LIFE LINE.  This is the same site I’LL be referring to as I do my format checking, so we’re all playing in the same sandbox.</a:t>
            </a:r>
          </a:p>
        </p:txBody>
      </p:sp>
      <p:sp>
        <p:nvSpPr>
          <p:cNvPr id="4" name="Slide Number Placeholder 3"/>
          <p:cNvSpPr>
            <a:spLocks noGrp="1"/>
          </p:cNvSpPr>
          <p:nvPr>
            <p:ph type="sldNum" sz="quarter" idx="10"/>
          </p:nvPr>
        </p:nvSpPr>
        <p:spPr/>
        <p:txBody>
          <a:bodyPr/>
          <a:lstStyle/>
          <a:p>
            <a:fld id="{869DA988-7594-4BF8-9CD4-C0843D8E4726}" type="slidenum">
              <a:rPr lang="en-US" smtClean="0"/>
              <a:t>2</a:t>
            </a:fld>
            <a:endParaRPr lang="en-US" dirty="0"/>
          </a:p>
        </p:txBody>
      </p:sp>
    </p:spTree>
    <p:extLst>
      <p:ext uri="{BB962C8B-B14F-4D97-AF65-F5344CB8AC3E}">
        <p14:creationId xmlns:p14="http://schemas.microsoft.com/office/powerpoint/2010/main" val="19692985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we’re pretending we have a top 2” margin and bottom 1” margin and page number). We’re following the same guidelines discussed on the previous slide – but just a couple of differences to note:</a:t>
            </a:r>
          </a:p>
          <a:p>
            <a:r>
              <a:rPr lang="en-US" dirty="0"/>
              <a:t>...in this case, our sub-headings are numbered. While your chapters are labeled using Uppercase Roman numerals, sublevel headings will be labeled using Arabic numbers, corresponding with the chapter in which the information is presented. </a:t>
            </a:r>
          </a:p>
          <a:p>
            <a:r>
              <a:rPr lang="en-US" dirty="0"/>
              <a:t>-The other difference in this example... there is more than one Appendix, so in your TOC, the entry for this section with be the plural for the word......... APPENDICES...this entry is assigned a page number, and the titles for each individual appendix are entered below... Indented, in all capital letters, and labeled beginning with the letter A.  Appendix B has more than one line of text so it’s single-spaced... While other entries are double-spaced. </a:t>
            </a:r>
          </a:p>
          <a:p>
            <a:endParaRPr lang="en-US" dirty="0"/>
          </a:p>
          <a:p>
            <a:r>
              <a:rPr lang="en-US" dirty="0"/>
              <a:t>Before we move on to discuss the formatting of your LISTS sections, keep in mind that APPENDICES entry... We’ll come back to it later.</a:t>
            </a:r>
          </a:p>
        </p:txBody>
      </p:sp>
      <p:sp>
        <p:nvSpPr>
          <p:cNvPr id="4" name="Slide Number Placeholder 3"/>
          <p:cNvSpPr>
            <a:spLocks noGrp="1"/>
          </p:cNvSpPr>
          <p:nvPr>
            <p:ph type="sldNum" sz="quarter" idx="5"/>
          </p:nvPr>
        </p:nvSpPr>
        <p:spPr/>
        <p:txBody>
          <a:bodyPr/>
          <a:lstStyle/>
          <a:p>
            <a:fld id="{869DA988-7594-4BF8-9CD4-C0843D8E4726}" type="slidenum">
              <a:rPr lang="en-US" smtClean="0"/>
              <a:t>20</a:t>
            </a:fld>
            <a:endParaRPr lang="en-US" dirty="0"/>
          </a:p>
        </p:txBody>
      </p:sp>
    </p:spTree>
    <p:extLst>
      <p:ext uri="{BB962C8B-B14F-4D97-AF65-F5344CB8AC3E}">
        <p14:creationId xmlns:p14="http://schemas.microsoft.com/office/powerpoint/2010/main" val="11299621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As previously mentioned, your LIST sections are the first entries in the TOC, if being used. Here’s a snippet of what these pages should look like.</a:t>
            </a:r>
          </a:p>
          <a:p>
            <a:endParaRPr lang="en-US" dirty="0"/>
          </a:p>
          <a:p>
            <a:r>
              <a:rPr lang="en-US" dirty="0"/>
              <a:t>-Another start of a major section...so the top margin of the first page of this section is 2”... The title is again centered and in all capital letters.  We see the word page  inserted over the column of page numbers...and likewise, the word Figure (or Table if appropriate) is inserted over the descriptions, aligned with the left 1.5” margin.   </a:t>
            </a:r>
          </a:p>
          <a:p>
            <a:endParaRPr lang="en-US" dirty="0"/>
          </a:p>
          <a:p>
            <a:r>
              <a:rPr lang="en-US" dirty="0"/>
              <a:t>-Below the word Figure begins your entries for each item, labeled using Arabic numbering, flush against the left margin and in the order of appearance throughout the body of the document. </a:t>
            </a:r>
          </a:p>
          <a:p>
            <a:r>
              <a:rPr lang="en-US" dirty="0"/>
              <a:t>-Another reminder that Individual entries are double-spaced, (single-spacing any entries that have more than one line of text)</a:t>
            </a:r>
          </a:p>
          <a:p>
            <a:r>
              <a:rPr lang="en-US" dirty="0"/>
              <a:t>-AND… do not type the label heading before every entry… in this example, notice we start with 1.1 not </a:t>
            </a:r>
            <a:r>
              <a:rPr lang="en-US" b="1" i="1" dirty="0"/>
              <a:t>figure </a:t>
            </a:r>
            <a:r>
              <a:rPr lang="en-US" dirty="0"/>
              <a:t>1.1 </a:t>
            </a:r>
          </a:p>
          <a:p>
            <a:endParaRPr lang="en-US" dirty="0"/>
          </a:p>
          <a:p>
            <a:endParaRPr lang="en-US" dirty="0"/>
          </a:p>
          <a:p>
            <a:r>
              <a:rPr lang="en-US" dirty="0"/>
              <a:t> </a:t>
            </a:r>
          </a:p>
        </p:txBody>
      </p:sp>
      <p:sp>
        <p:nvSpPr>
          <p:cNvPr id="4" name="Slide Number Placeholder 3"/>
          <p:cNvSpPr>
            <a:spLocks noGrp="1"/>
          </p:cNvSpPr>
          <p:nvPr>
            <p:ph type="sldNum" sz="quarter" idx="10"/>
          </p:nvPr>
        </p:nvSpPr>
        <p:spPr/>
        <p:txBody>
          <a:bodyPr/>
          <a:lstStyle/>
          <a:p>
            <a:fld id="{869DA988-7594-4BF8-9CD4-C0843D8E4726}" type="slidenum">
              <a:rPr lang="en-US" smtClean="0"/>
              <a:t>21</a:t>
            </a:fld>
            <a:endParaRPr lang="en-US"/>
          </a:p>
        </p:txBody>
      </p:sp>
    </p:spTree>
    <p:extLst>
      <p:ext uri="{BB962C8B-B14F-4D97-AF65-F5344CB8AC3E}">
        <p14:creationId xmlns:p14="http://schemas.microsoft.com/office/powerpoint/2010/main" val="55089878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entries on lists of tables list of figures must appear exactly as they appear in their text The only exception is if the description is too long in this case you should only use the full first sentence of the description </a:t>
            </a:r>
          </a:p>
          <a:p>
            <a:endParaRPr lang="en-US" dirty="0"/>
          </a:p>
          <a:p>
            <a:endParaRPr lang="en-US" dirty="0"/>
          </a:p>
          <a:p>
            <a:endParaRPr lang="en-US" dirty="0"/>
          </a:p>
          <a:p>
            <a:r>
              <a:rPr lang="en-US" dirty="0"/>
              <a:t>For your “List” pages – </a:t>
            </a:r>
          </a:p>
          <a:p>
            <a:endParaRPr lang="en-US" dirty="0"/>
          </a:p>
          <a:p>
            <a:r>
              <a:rPr lang="en-US" dirty="0"/>
              <a:t>DO NOT include the following descriptors – only the number</a:t>
            </a:r>
          </a:p>
          <a:p>
            <a:r>
              <a:rPr lang="en-US" dirty="0"/>
              <a:t>Figure</a:t>
            </a:r>
          </a:p>
          <a:p>
            <a:r>
              <a:rPr lang="en-US" dirty="0"/>
              <a:t>Table</a:t>
            </a:r>
          </a:p>
          <a:p>
            <a:r>
              <a:rPr lang="en-US" dirty="0"/>
              <a:t>Scheme</a:t>
            </a:r>
          </a:p>
          <a:p>
            <a:r>
              <a:rPr lang="en-US" dirty="0"/>
              <a:t>Illustration </a:t>
            </a:r>
          </a:p>
        </p:txBody>
      </p:sp>
      <p:sp>
        <p:nvSpPr>
          <p:cNvPr id="4" name="Slide Number Placeholder 3"/>
          <p:cNvSpPr>
            <a:spLocks noGrp="1"/>
          </p:cNvSpPr>
          <p:nvPr>
            <p:ph type="sldNum" sz="quarter" idx="5"/>
          </p:nvPr>
        </p:nvSpPr>
        <p:spPr/>
        <p:txBody>
          <a:bodyPr/>
          <a:lstStyle/>
          <a:p>
            <a:fld id="{869DA988-7594-4BF8-9CD4-C0843D8E4726}" type="slidenum">
              <a:rPr lang="en-US" smtClean="0"/>
              <a:t>22</a:t>
            </a:fld>
            <a:endParaRPr lang="en-US" dirty="0"/>
          </a:p>
        </p:txBody>
      </p:sp>
    </p:spTree>
    <p:extLst>
      <p:ext uri="{BB962C8B-B14F-4D97-AF65-F5344CB8AC3E}">
        <p14:creationId xmlns:p14="http://schemas.microsoft.com/office/powerpoint/2010/main" val="31702152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All entries on lists of tables and list of figures must match exactly as they appear in their text. The only exception would be if you had an extremely lengthy description... In this case, it is acceptable (and highly encouraged) that you only enter the first complete sentence of the description.</a:t>
            </a:r>
          </a:p>
          <a:p>
            <a:endParaRPr lang="en-US" dirty="0"/>
          </a:p>
          <a:p>
            <a:r>
              <a:rPr lang="en-US" dirty="0"/>
              <a:t>Remember, double space between entries…. And if an entry has two or more lines, single-spacing is appropriate for that specific entry.</a:t>
            </a:r>
          </a:p>
        </p:txBody>
      </p:sp>
      <p:sp>
        <p:nvSpPr>
          <p:cNvPr id="4" name="Slide Number Placeholder 3"/>
          <p:cNvSpPr>
            <a:spLocks noGrp="1"/>
          </p:cNvSpPr>
          <p:nvPr>
            <p:ph type="sldNum" sz="quarter" idx="10"/>
          </p:nvPr>
        </p:nvSpPr>
        <p:spPr/>
        <p:txBody>
          <a:bodyPr/>
          <a:lstStyle/>
          <a:p>
            <a:fld id="{869DA988-7594-4BF8-9CD4-C0843D8E4726}" type="slidenum">
              <a:rPr lang="en-US" smtClean="0"/>
              <a:t>23</a:t>
            </a:fld>
            <a:endParaRPr lang="en-US"/>
          </a:p>
        </p:txBody>
      </p:sp>
    </p:spTree>
    <p:extLst>
      <p:ext uri="{BB962C8B-B14F-4D97-AF65-F5344CB8AC3E}">
        <p14:creationId xmlns:p14="http://schemas.microsoft.com/office/powerpoint/2010/main" val="5508987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2000" dirty="0"/>
              <a:t>So here's another example of how to properly format those lists of figures or tables </a:t>
            </a:r>
            <a:r>
              <a:rPr lang="en-US" sz="2000" dirty="0" err="1"/>
              <a:t>etc</a:t>
            </a:r>
            <a:r>
              <a:rPr lang="en-US" sz="2000" dirty="0"/>
              <a:t> note this is showing the format only and it's not to scale </a:t>
            </a:r>
          </a:p>
          <a:p>
            <a:endParaRPr lang="en-US" sz="2000" dirty="0"/>
          </a:p>
          <a:p>
            <a:endParaRPr lang="en-US" sz="2000" dirty="0"/>
          </a:p>
          <a:p>
            <a:endParaRPr lang="en-US" sz="2000" dirty="0"/>
          </a:p>
          <a:p>
            <a:endParaRPr lang="en-US" sz="2000" dirty="0"/>
          </a:p>
          <a:p>
            <a:r>
              <a:rPr lang="en-US" sz="2000" dirty="0"/>
              <a:t>Note – this is showing how to format only; not to scale.  </a:t>
            </a:r>
          </a:p>
          <a:p>
            <a:r>
              <a:rPr lang="en-US" sz="2000" dirty="0"/>
              <a:t>This example shows the single space caption of a figures, but double space between each item.</a:t>
            </a:r>
          </a:p>
        </p:txBody>
      </p:sp>
      <p:sp>
        <p:nvSpPr>
          <p:cNvPr id="4" name="Slide Number Placeholder 3"/>
          <p:cNvSpPr>
            <a:spLocks noGrp="1"/>
          </p:cNvSpPr>
          <p:nvPr>
            <p:ph type="sldNum" sz="quarter" idx="10"/>
          </p:nvPr>
        </p:nvSpPr>
        <p:spPr/>
        <p:txBody>
          <a:bodyPr/>
          <a:lstStyle/>
          <a:p>
            <a:fld id="{869DA988-7594-4BF8-9CD4-C0843D8E4726}" type="slidenum">
              <a:rPr lang="en-US" smtClean="0"/>
              <a:t>24</a:t>
            </a:fld>
            <a:endParaRPr lang="en-US"/>
          </a:p>
        </p:txBody>
      </p:sp>
    </p:spTree>
    <p:extLst>
      <p:ext uri="{BB962C8B-B14F-4D97-AF65-F5344CB8AC3E}">
        <p14:creationId xmlns:p14="http://schemas.microsoft.com/office/powerpoint/2010/main" val="55089878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So a few more housekeeping notes on your list pages do not use combinations of letters and numbers for your table or figure designations...On this slide, the correct labeling for figures in chapter 4 would be 4.2, 4.3., and 4.4... Not 4A, 4B, 4C</a:t>
            </a:r>
          </a:p>
        </p:txBody>
      </p:sp>
      <p:sp>
        <p:nvSpPr>
          <p:cNvPr id="4" name="Slide Number Placeholder 3"/>
          <p:cNvSpPr>
            <a:spLocks noGrp="1"/>
          </p:cNvSpPr>
          <p:nvPr>
            <p:ph type="sldNum" sz="quarter" idx="10"/>
          </p:nvPr>
        </p:nvSpPr>
        <p:spPr/>
        <p:txBody>
          <a:bodyPr/>
          <a:lstStyle/>
          <a:p>
            <a:fld id="{869DA988-7594-4BF8-9CD4-C0843D8E4726}" type="slidenum">
              <a:rPr lang="en-US" smtClean="0"/>
              <a:t>25</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Some general guidelines to keep in mind for your tables and figures used throughout the text. </a:t>
            </a:r>
          </a:p>
          <a:p>
            <a:endParaRPr lang="en-US" dirty="0"/>
          </a:p>
          <a:p>
            <a:r>
              <a:rPr lang="en-US" dirty="0"/>
              <a:t>Do not Bold any part of the table title or figure caption. </a:t>
            </a:r>
          </a:p>
          <a:p>
            <a:r>
              <a:rPr lang="en-US" dirty="0"/>
              <a:t>-And align your titles or captions flush against the left edge of the image or table.</a:t>
            </a:r>
          </a:p>
          <a:p>
            <a:endParaRPr lang="en-US" dirty="0"/>
          </a:p>
          <a:p>
            <a:r>
              <a:rPr lang="en-US" dirty="0"/>
              <a:t>-Table titles are placed above the table, and figure captions are placed beneath the figure.  The term figure includes all types of graphic illustrations, charts, graphs, photographs, illustration, maps, etc.  Tables and figures may be positioned Portrait-style or landscaped…but must fit between the page margins.  </a:t>
            </a:r>
          </a:p>
        </p:txBody>
      </p:sp>
      <p:sp>
        <p:nvSpPr>
          <p:cNvPr id="4" name="Slide Number Placeholder 3"/>
          <p:cNvSpPr>
            <a:spLocks noGrp="1"/>
          </p:cNvSpPr>
          <p:nvPr>
            <p:ph type="sldNum" sz="quarter" idx="10"/>
          </p:nvPr>
        </p:nvSpPr>
        <p:spPr/>
        <p:txBody>
          <a:bodyPr/>
          <a:lstStyle/>
          <a:p>
            <a:fld id="{869DA988-7594-4BF8-9CD4-C0843D8E4726}" type="slidenum">
              <a:rPr lang="en-US" smtClean="0"/>
              <a:t>26</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So here you can see the placement of the titles for tables and figure captions.  On the right we see a table... With its title on top...  while we have an example of a figure on the left, and we see the caption is placed below the item. Also notice the text is aligned with the image or table.</a:t>
            </a:r>
          </a:p>
        </p:txBody>
      </p:sp>
      <p:sp>
        <p:nvSpPr>
          <p:cNvPr id="4" name="Slide Number Placeholder 3"/>
          <p:cNvSpPr>
            <a:spLocks noGrp="1"/>
          </p:cNvSpPr>
          <p:nvPr>
            <p:ph type="sldNum" sz="quarter" idx="10"/>
          </p:nvPr>
        </p:nvSpPr>
        <p:spPr/>
        <p:txBody>
          <a:bodyPr/>
          <a:lstStyle/>
          <a:p>
            <a:fld id="{869DA988-7594-4BF8-9CD4-C0843D8E4726}" type="slidenum">
              <a:rPr lang="en-US" smtClean="0"/>
              <a:t>27</a:t>
            </a:fld>
            <a:endParaRPr lang="en-US" dirty="0"/>
          </a:p>
        </p:txBody>
      </p:sp>
    </p:spTree>
    <p:extLst>
      <p:ext uri="{BB962C8B-B14F-4D97-AF65-F5344CB8AC3E}">
        <p14:creationId xmlns:p14="http://schemas.microsoft.com/office/powerpoint/2010/main" val="373791227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The body of your thesis or dissertation begins the Arabic page numbering.  Page numbers are centered and sit just above the one inch bottom margin.</a:t>
            </a:r>
          </a:p>
          <a:p>
            <a:endParaRPr lang="en-US" dirty="0"/>
          </a:p>
          <a:p>
            <a:r>
              <a:rPr lang="en-US" dirty="0"/>
              <a:t>All text is double spaced throughout.   </a:t>
            </a:r>
          </a:p>
          <a:p>
            <a:endParaRPr lang="en-US" dirty="0"/>
          </a:p>
          <a:p>
            <a:r>
              <a:rPr lang="en-US" dirty="0"/>
              <a:t>Here’s where you’ll need to keep a watchful eye for Widow and orphan… Remember, this when a single line separates from a paragraph and appears at the bottom or top of a page. This is not acceptable within your document.</a:t>
            </a:r>
          </a:p>
        </p:txBody>
      </p:sp>
      <p:sp>
        <p:nvSpPr>
          <p:cNvPr id="4" name="Slide Number Placeholder 3"/>
          <p:cNvSpPr>
            <a:spLocks noGrp="1"/>
          </p:cNvSpPr>
          <p:nvPr>
            <p:ph type="sldNum" sz="quarter" idx="10"/>
          </p:nvPr>
        </p:nvSpPr>
        <p:spPr/>
        <p:txBody>
          <a:bodyPr/>
          <a:lstStyle/>
          <a:p>
            <a:fld id="{869DA988-7594-4BF8-9CD4-C0843D8E4726}" type="slidenum">
              <a:rPr lang="en-US" smtClean="0"/>
              <a:t>28</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Some more reminders of guidelines you’ll want to keep in mind while working on your document.</a:t>
            </a:r>
          </a:p>
        </p:txBody>
      </p:sp>
      <p:sp>
        <p:nvSpPr>
          <p:cNvPr id="4" name="Slide Number Placeholder 3"/>
          <p:cNvSpPr>
            <a:spLocks noGrp="1"/>
          </p:cNvSpPr>
          <p:nvPr>
            <p:ph type="sldNum" sz="quarter" idx="10"/>
          </p:nvPr>
        </p:nvSpPr>
        <p:spPr/>
        <p:txBody>
          <a:bodyPr/>
          <a:lstStyle/>
          <a:p>
            <a:fld id="{869DA988-7594-4BF8-9CD4-C0843D8E4726}" type="slidenum">
              <a:rPr lang="en-US" smtClean="0"/>
              <a:t>29</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Before we delve into the fundamentals, Let's consider why formatting is important in the first place…formatting ensures that any thesis or dissertation that bears the university of Akron name shares the same high standards of presentation.</a:t>
            </a:r>
          </a:p>
          <a:p>
            <a:pPr defTabSz="949067">
              <a:defRPr/>
            </a:pPr>
            <a:endParaRPr lang="en-US" sz="1600" dirty="0">
              <a:latin typeface="Verdana" panose="020B0604030504040204" pitchFamily="34" charset="0"/>
              <a:ea typeface="Verdana" panose="020B0604030504040204" pitchFamily="34" charset="0"/>
              <a:cs typeface="Verdana" panose="020B0604030504040204" pitchFamily="34" charset="0"/>
            </a:endParaRPr>
          </a:p>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It also ensures that these high standards are applied consistently between all departments and programs across the campus.</a:t>
            </a:r>
          </a:p>
          <a:p>
            <a:pPr defTabSz="949067">
              <a:defRPr/>
            </a:pPr>
            <a:endParaRPr lang="en-US" sz="1600" dirty="0">
              <a:latin typeface="Verdana" panose="020B0604030504040204" pitchFamily="34" charset="0"/>
              <a:ea typeface="Verdana" panose="020B0604030504040204" pitchFamily="34" charset="0"/>
              <a:cs typeface="Verdana" panose="020B0604030504040204" pitchFamily="34" charset="0"/>
            </a:endParaRPr>
          </a:p>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Furthermore, think about the accuracy and precision that’s going into the research for your project… you want the presentation of your work to be equally precise and complete.</a:t>
            </a:r>
          </a:p>
          <a:p>
            <a:pPr defTabSz="949067">
              <a:defRPr/>
            </a:pPr>
            <a:endParaRPr lang="en-US" sz="1600" dirty="0">
              <a:latin typeface="Verdana" panose="020B0604030504040204" pitchFamily="34" charset="0"/>
              <a:ea typeface="Verdana" panose="020B0604030504040204" pitchFamily="34" charset="0"/>
              <a:cs typeface="Verdana" panose="020B0604030504040204" pitchFamily="34" charset="0"/>
            </a:endParaRPr>
          </a:p>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Lastly, understanding and adhering to the University’s formatting guidelines will only help as you prepare for future research publications after graduation.</a:t>
            </a:r>
          </a:p>
          <a:p>
            <a:pPr defTabSz="949067">
              <a:defRPr/>
            </a:pPr>
            <a:endParaRPr lang="en-US" sz="1600" dirty="0">
              <a:latin typeface="Verdana" panose="020B0604030504040204" pitchFamily="34" charset="0"/>
              <a:ea typeface="Verdana" panose="020B0604030504040204" pitchFamily="34" charset="0"/>
              <a:cs typeface="Verdana" panose="020B0604030504040204" pitchFamily="34" charset="0"/>
            </a:endParaRPr>
          </a:p>
          <a:p>
            <a:pPr defTabSz="949067">
              <a:defRPr/>
            </a:pPr>
            <a:endParaRPr lang="en-US" sz="1600" dirty="0">
              <a:latin typeface="Verdana" panose="020B0604030504040204" pitchFamily="34" charset="0"/>
              <a:ea typeface="Verdana" panose="020B0604030504040204" pitchFamily="34" charset="0"/>
              <a:cs typeface="Verdana" panose="020B0604030504040204" pitchFamily="34" charset="0"/>
            </a:endParaRPr>
          </a:p>
        </p:txBody>
      </p:sp>
      <p:sp>
        <p:nvSpPr>
          <p:cNvPr id="4" name="Slide Number Placeholder 3"/>
          <p:cNvSpPr>
            <a:spLocks noGrp="1"/>
          </p:cNvSpPr>
          <p:nvPr>
            <p:ph type="sldNum" sz="quarter" idx="10"/>
          </p:nvPr>
        </p:nvSpPr>
        <p:spPr/>
        <p:txBody>
          <a:bodyPr/>
          <a:lstStyle/>
          <a:p>
            <a:fld id="{869DA988-7594-4BF8-9CD4-C0843D8E4726}" type="slidenum">
              <a:rPr lang="en-US" smtClean="0"/>
              <a:t>3</a:t>
            </a:fld>
            <a:endParaRPr lang="en-US" dirty="0"/>
          </a:p>
        </p:txBody>
      </p:sp>
    </p:spTree>
    <p:extLst>
      <p:ext uri="{BB962C8B-B14F-4D97-AF65-F5344CB8AC3E}">
        <p14:creationId xmlns:p14="http://schemas.microsoft.com/office/powerpoint/2010/main" val="291530478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Example of proper formatting you can see we start chapter two with a 2 inch top margin you can also see the spacing between the headings and sub level headings notice the minimum of two sentences with each paragraph and sub level </a:t>
            </a:r>
          </a:p>
          <a:p>
            <a:endParaRPr lang="en-US" sz="1800" dirty="0"/>
          </a:p>
          <a:p>
            <a:endParaRPr lang="en-US" sz="1800" dirty="0"/>
          </a:p>
          <a:p>
            <a:r>
              <a:rPr lang="en-US" sz="1800" dirty="0"/>
              <a:t>Example of proper formatting  You can see we start a chapter with 2” top margin.  You can also see the spacing between headings and subheadings.</a:t>
            </a:r>
          </a:p>
          <a:p>
            <a:endParaRPr lang="en-US" sz="1800" dirty="0"/>
          </a:p>
          <a:p>
            <a:r>
              <a:rPr lang="en-US" sz="1800" dirty="0"/>
              <a:t>The bold text is only for emphasis on show a figure or tables being pasted  </a:t>
            </a:r>
          </a:p>
        </p:txBody>
      </p:sp>
      <p:sp>
        <p:nvSpPr>
          <p:cNvPr id="4" name="Slide Number Placeholder 3"/>
          <p:cNvSpPr>
            <a:spLocks noGrp="1"/>
          </p:cNvSpPr>
          <p:nvPr>
            <p:ph type="sldNum" sz="quarter" idx="10"/>
          </p:nvPr>
        </p:nvSpPr>
        <p:spPr/>
        <p:txBody>
          <a:bodyPr/>
          <a:lstStyle/>
          <a:p>
            <a:fld id="{869DA988-7594-4BF8-9CD4-C0843D8E4726}" type="slidenum">
              <a:rPr lang="en-US" smtClean="0"/>
              <a:t>30</a:t>
            </a:fld>
            <a:endParaRPr lang="en-US" dirty="0"/>
          </a:p>
        </p:txBody>
      </p:sp>
    </p:spTree>
    <p:extLst>
      <p:ext uri="{BB962C8B-B14F-4D97-AF65-F5344CB8AC3E}">
        <p14:creationId xmlns:p14="http://schemas.microsoft.com/office/powerpoint/2010/main" val="32846061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 </a:t>
            </a:r>
            <a:r>
              <a:rPr lang="en-US" sz="800" dirty="0"/>
              <a:t>Looking specifically at Chapter Title Pages...</a:t>
            </a:r>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31</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The TITLE of your chapter is to be typed in all capital letters two spaces below the heading, and centered between the margins.</a:t>
            </a:r>
          </a:p>
          <a:p>
            <a:endParaRPr lang="en-US" dirty="0"/>
          </a:p>
          <a:p>
            <a:r>
              <a:rPr lang="en-US" dirty="0"/>
              <a:t>Should the title be more than one line it will be double spaced</a:t>
            </a:r>
          </a:p>
          <a:p>
            <a:endParaRPr lang="en-US" dirty="0"/>
          </a:p>
          <a:p>
            <a:r>
              <a:rPr lang="en-US" dirty="0"/>
              <a:t>The Chapter TEXT will begin three spaces below that chapter title.  </a:t>
            </a:r>
          </a:p>
          <a:p>
            <a:endParaRPr lang="en-US" dirty="0"/>
          </a:p>
          <a:p>
            <a:r>
              <a:rPr lang="en-US" dirty="0"/>
              <a:t>-If a chapter begins w/a subheading, the subheading appears three spaces below the chapter title...then two spaces below the subheading title is when the  text begins. </a:t>
            </a:r>
          </a:p>
        </p:txBody>
      </p:sp>
      <p:sp>
        <p:nvSpPr>
          <p:cNvPr id="4" name="Slide Number Placeholder 3"/>
          <p:cNvSpPr>
            <a:spLocks noGrp="1"/>
          </p:cNvSpPr>
          <p:nvPr>
            <p:ph type="sldNum" sz="quarter" idx="10"/>
          </p:nvPr>
        </p:nvSpPr>
        <p:spPr/>
        <p:txBody>
          <a:bodyPr/>
          <a:lstStyle/>
          <a:p>
            <a:fld id="{869DA988-7594-4BF8-9CD4-C0843D8E4726}" type="slidenum">
              <a:rPr lang="en-US" smtClean="0"/>
              <a:t>32</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dirty="0"/>
              <a:t>So this example again is not to scale so much but it shows you how each chapter is formatted correctly:   at the start you've noticed the chapter in all capital letters using the upper case Roman numeral</a:t>
            </a:r>
          </a:p>
          <a:p>
            <a:pPr defTabSz="949067">
              <a:defRPr/>
            </a:pPr>
            <a:endParaRPr lang="en-US" dirty="0"/>
          </a:p>
          <a:p>
            <a:pPr defTabSz="949067">
              <a:defRPr/>
            </a:pPr>
            <a:r>
              <a:rPr lang="en-US" dirty="0"/>
              <a:t>The next line is the chapter TITLE (or heading number 1), all caps as well and centered.</a:t>
            </a:r>
          </a:p>
          <a:p>
            <a:pPr defTabSz="949067">
              <a:defRPr/>
            </a:pPr>
            <a:endParaRPr lang="en-US" dirty="0"/>
          </a:p>
          <a:p>
            <a:pPr defTabSz="949067">
              <a:defRPr/>
            </a:pPr>
            <a:r>
              <a:rPr lang="en-US" dirty="0"/>
              <a:t>Then notice the difference subheading styles that follow </a:t>
            </a:r>
          </a:p>
          <a:p>
            <a:pPr defTabSz="949067">
              <a:defRPr/>
            </a:pPr>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33</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a:xfrm>
            <a:off x="716280" y="4547236"/>
            <a:ext cx="5730240" cy="4271645"/>
          </a:xfrm>
        </p:spPr>
        <p:txBody>
          <a:bodyPr/>
          <a:lstStyle/>
          <a:p>
            <a:pPr marL="0" lvl="2" indent="0" defTabSz="711783">
              <a:lnSpc>
                <a:spcPct val="90000"/>
              </a:lnSpc>
              <a:spcBef>
                <a:spcPts val="779"/>
              </a:spcBef>
              <a:buFont typeface="Arial" panose="020B0604020202020204" pitchFamily="34" charset="0"/>
              <a:buNone/>
            </a:pPr>
            <a:endParaRPr lang="en-US" altLang="en-US" sz="1600" dirty="0">
              <a:solidFill>
                <a:prstClr val="black"/>
              </a:solidFill>
              <a:latin typeface="Verdana" panose="020B0604030504040204" pitchFamily="34" charset="0"/>
              <a:ea typeface="Verdana" panose="020B0604030504040204" pitchFamily="34" charset="0"/>
            </a:endParaRPr>
          </a:p>
          <a:p>
            <a:pPr marL="0" lvl="2" defTabSz="711783">
              <a:lnSpc>
                <a:spcPct val="90000"/>
              </a:lnSpc>
              <a:spcBef>
                <a:spcPts val="779"/>
              </a:spcBef>
            </a:pPr>
            <a:r>
              <a:rPr lang="en-US" altLang="en-US" sz="1600" dirty="0">
                <a:solidFill>
                  <a:prstClr val="black"/>
                </a:solidFill>
                <a:latin typeface="Verdana" panose="020B0604030504040204" pitchFamily="34" charset="0"/>
                <a:ea typeface="Verdana" panose="020B0604030504040204" pitchFamily="34" charset="0"/>
              </a:rPr>
              <a:t>appropriate references or bibliography title is in all capital letters and it's centered this is start of a new section so remember use that top 2 inch top margin </a:t>
            </a:r>
          </a:p>
          <a:p>
            <a:pPr marL="0" lvl="2" defTabSz="711783">
              <a:lnSpc>
                <a:spcPct val="90000"/>
              </a:lnSpc>
              <a:spcBef>
                <a:spcPts val="779"/>
              </a:spcBef>
            </a:pPr>
            <a:endParaRPr lang="en-US" altLang="en-US" sz="1600" dirty="0">
              <a:solidFill>
                <a:prstClr val="black"/>
              </a:solidFill>
              <a:latin typeface="Verdana" panose="020B0604030504040204" pitchFamily="34" charset="0"/>
              <a:ea typeface="Verdana" panose="020B0604030504040204" pitchFamily="34" charset="0"/>
            </a:endParaRPr>
          </a:p>
          <a:p>
            <a:pPr marL="0" lvl="2" defTabSz="711783">
              <a:lnSpc>
                <a:spcPct val="90000"/>
              </a:lnSpc>
              <a:spcBef>
                <a:spcPts val="779"/>
              </a:spcBef>
            </a:pPr>
            <a:r>
              <a:rPr lang="en-US" altLang="en-US" sz="1600" dirty="0">
                <a:solidFill>
                  <a:prstClr val="black"/>
                </a:solidFill>
                <a:latin typeface="Verdana" panose="020B0604030504040204" pitchFamily="34" charset="0"/>
                <a:ea typeface="Verdana" panose="020B0604030504040204" pitchFamily="34" charset="0"/>
              </a:rPr>
              <a:t>page numbering continues with the use of those Arabic numerals</a:t>
            </a:r>
          </a:p>
          <a:p>
            <a:pPr marL="0" lvl="2" defTabSz="711783">
              <a:lnSpc>
                <a:spcPct val="90000"/>
              </a:lnSpc>
              <a:spcBef>
                <a:spcPts val="779"/>
              </a:spcBef>
            </a:pPr>
            <a:endParaRPr lang="en-US" altLang="en-US" sz="1600" dirty="0">
              <a:solidFill>
                <a:prstClr val="black"/>
              </a:solidFill>
              <a:latin typeface="Verdana" panose="020B0604030504040204" pitchFamily="34" charset="0"/>
              <a:ea typeface="Verdana" panose="020B0604030504040204" pitchFamily="34" charset="0"/>
            </a:endParaRPr>
          </a:p>
          <a:p>
            <a:pPr marL="0" lvl="2" defTabSz="711783">
              <a:lnSpc>
                <a:spcPct val="90000"/>
              </a:lnSpc>
              <a:spcBef>
                <a:spcPts val="779"/>
              </a:spcBef>
            </a:pPr>
            <a:r>
              <a:rPr lang="en-US" altLang="en-US" sz="1600" dirty="0">
                <a:solidFill>
                  <a:prstClr val="black"/>
                </a:solidFill>
                <a:latin typeface="Verdana" panose="020B0604030504040204" pitchFamily="34" charset="0"/>
                <a:ea typeface="Verdana" panose="020B0604030504040204" pitchFamily="34" charset="0"/>
              </a:rPr>
              <a:t>you are to single space</a:t>
            </a:r>
            <a:r>
              <a:rPr lang="en-US" altLang="en-US" sz="1600" b="1" dirty="0">
                <a:solidFill>
                  <a:prstClr val="black"/>
                </a:solidFill>
                <a:latin typeface="Verdana" panose="020B0604030504040204" pitchFamily="34" charset="0"/>
                <a:ea typeface="Verdana" panose="020B0604030504040204" pitchFamily="34" charset="0"/>
              </a:rPr>
              <a:t> within </a:t>
            </a:r>
            <a:r>
              <a:rPr lang="en-US" altLang="en-US" sz="1600" dirty="0">
                <a:solidFill>
                  <a:prstClr val="black"/>
                </a:solidFill>
                <a:latin typeface="Verdana" panose="020B0604030504040204" pitchFamily="34" charset="0"/>
                <a:ea typeface="Verdana" panose="020B0604030504040204" pitchFamily="34" charset="0"/>
              </a:rPr>
              <a:t>entries and double space </a:t>
            </a:r>
            <a:r>
              <a:rPr lang="en-US" altLang="en-US" sz="1600" b="1" dirty="0">
                <a:solidFill>
                  <a:prstClr val="black"/>
                </a:solidFill>
                <a:latin typeface="Verdana" panose="020B0604030504040204" pitchFamily="34" charset="0"/>
                <a:ea typeface="Verdana" panose="020B0604030504040204" pitchFamily="34" charset="0"/>
              </a:rPr>
              <a:t>between</a:t>
            </a:r>
            <a:r>
              <a:rPr lang="en-US" altLang="en-US" sz="1600" dirty="0">
                <a:solidFill>
                  <a:prstClr val="black"/>
                </a:solidFill>
                <a:latin typeface="Verdana" panose="020B0604030504040204" pitchFamily="34" charset="0"/>
                <a:ea typeface="Verdana" panose="020B0604030504040204" pitchFamily="34" charset="0"/>
              </a:rPr>
              <a:t> entries </a:t>
            </a:r>
          </a:p>
          <a:p>
            <a:pPr marL="0" lvl="2" defTabSz="711783">
              <a:lnSpc>
                <a:spcPct val="90000"/>
              </a:lnSpc>
              <a:spcBef>
                <a:spcPts val="779"/>
              </a:spcBef>
            </a:pPr>
            <a:endParaRPr lang="en-US" altLang="en-US" sz="1600" dirty="0">
              <a:solidFill>
                <a:prstClr val="black"/>
              </a:solidFill>
              <a:latin typeface="Verdana" panose="020B0604030504040204" pitchFamily="34" charset="0"/>
              <a:ea typeface="Verdana" panose="020B0604030504040204" pitchFamily="34" charset="0"/>
            </a:endParaRPr>
          </a:p>
          <a:p>
            <a:pPr marL="0" lvl="2" defTabSz="711783">
              <a:lnSpc>
                <a:spcPct val="90000"/>
              </a:lnSpc>
              <a:spcBef>
                <a:spcPts val="779"/>
              </a:spcBef>
            </a:pPr>
            <a:r>
              <a:rPr lang="en-US" altLang="en-US" sz="1600" dirty="0">
                <a:solidFill>
                  <a:prstClr val="black"/>
                </a:solidFill>
                <a:latin typeface="Verdana" panose="020B0604030504040204" pitchFamily="34" charset="0"/>
                <a:ea typeface="Verdana" panose="020B0604030504040204" pitchFamily="34" charset="0"/>
              </a:rPr>
              <a:t>if you're not sure what to use:</a:t>
            </a:r>
          </a:p>
          <a:p>
            <a:pPr marL="0" lvl="2" defTabSz="711783">
              <a:lnSpc>
                <a:spcPct val="90000"/>
              </a:lnSpc>
              <a:spcBef>
                <a:spcPts val="779"/>
              </a:spcBef>
            </a:pPr>
            <a:endParaRPr lang="en-US" altLang="en-US" sz="1600" dirty="0">
              <a:solidFill>
                <a:prstClr val="black"/>
              </a:solidFill>
              <a:latin typeface="Verdana" panose="020B0604030504040204" pitchFamily="34" charset="0"/>
              <a:ea typeface="Verdana" panose="020B0604030504040204" pitchFamily="34" charset="0"/>
            </a:endParaRPr>
          </a:p>
          <a:p>
            <a:pPr marL="0" lvl="2" defTabSz="711783">
              <a:lnSpc>
                <a:spcPct val="90000"/>
              </a:lnSpc>
              <a:spcBef>
                <a:spcPts val="779"/>
              </a:spcBef>
            </a:pPr>
            <a:r>
              <a:rPr lang="en-US" altLang="en-US" sz="1600" dirty="0">
                <a:solidFill>
                  <a:prstClr val="black"/>
                </a:solidFill>
                <a:latin typeface="Verdana" panose="020B0604030504040204" pitchFamily="34" charset="0"/>
                <a:ea typeface="Verdana" panose="020B0604030504040204" pitchFamily="34" charset="0"/>
              </a:rPr>
              <a:t>your </a:t>
            </a:r>
            <a:r>
              <a:rPr lang="en-US" altLang="en-US" sz="1600" b="1" dirty="0">
                <a:solidFill>
                  <a:prstClr val="black"/>
                </a:solidFill>
                <a:latin typeface="Verdana" panose="020B0604030504040204" pitchFamily="34" charset="0"/>
                <a:ea typeface="Verdana" panose="020B0604030504040204" pitchFamily="34" charset="0"/>
              </a:rPr>
              <a:t>bibliography</a:t>
            </a:r>
            <a:r>
              <a:rPr lang="en-US" altLang="en-US" sz="1600" dirty="0">
                <a:solidFill>
                  <a:prstClr val="black"/>
                </a:solidFill>
                <a:latin typeface="Verdana" panose="020B0604030504040204" pitchFamily="34" charset="0"/>
                <a:ea typeface="Verdana" panose="020B0604030504040204" pitchFamily="34" charset="0"/>
              </a:rPr>
              <a:t> is </a:t>
            </a:r>
            <a:r>
              <a:rPr lang="en-US" altLang="en-US" sz="1600" dirty="0" err="1">
                <a:solidFill>
                  <a:prstClr val="black"/>
                </a:solidFill>
                <a:latin typeface="Verdana" panose="020B0604030504040204" pitchFamily="34" charset="0"/>
                <a:ea typeface="Verdana" panose="020B0604030504040204" pitchFamily="34" charset="0"/>
              </a:rPr>
              <a:t>gonna</a:t>
            </a:r>
            <a:r>
              <a:rPr lang="en-US" altLang="en-US" sz="1600" dirty="0">
                <a:solidFill>
                  <a:prstClr val="black"/>
                </a:solidFill>
                <a:latin typeface="Verdana" panose="020B0604030504040204" pitchFamily="34" charset="0"/>
                <a:ea typeface="Verdana" panose="020B0604030504040204" pitchFamily="34" charset="0"/>
              </a:rPr>
              <a:t> refer to all sources that you've read for your research including material not cited; </a:t>
            </a:r>
          </a:p>
          <a:p>
            <a:pPr marL="0" lvl="2" defTabSz="711783">
              <a:lnSpc>
                <a:spcPct val="90000"/>
              </a:lnSpc>
              <a:spcBef>
                <a:spcPts val="779"/>
              </a:spcBef>
            </a:pPr>
            <a:r>
              <a:rPr lang="en-US" altLang="en-US" sz="1600" b="1" dirty="0">
                <a:solidFill>
                  <a:prstClr val="black"/>
                </a:solidFill>
                <a:latin typeface="Verdana" panose="020B0604030504040204" pitchFamily="34" charset="0"/>
                <a:ea typeface="Verdana" panose="020B0604030504040204" pitchFamily="34" charset="0"/>
              </a:rPr>
              <a:t>references</a:t>
            </a:r>
            <a:r>
              <a:rPr lang="en-US" altLang="en-US" sz="1600" dirty="0">
                <a:solidFill>
                  <a:prstClr val="black"/>
                </a:solidFill>
                <a:latin typeface="Verdana" panose="020B0604030504040204" pitchFamily="34" charset="0"/>
                <a:ea typeface="Verdana" panose="020B0604030504040204" pitchFamily="34" charset="0"/>
              </a:rPr>
              <a:t> that refers to only those sources that are cited in your thesis or dissertation.  </a:t>
            </a:r>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34</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Your appendix or appendices are going to be the last section of your thesis or dissertation and the start of a new section, and we know what that means… the first page requires that 2 inch top margin…</a:t>
            </a:r>
          </a:p>
          <a:p>
            <a:endParaRPr lang="en-US" dirty="0"/>
          </a:p>
          <a:p>
            <a:r>
              <a:rPr lang="en-US" dirty="0"/>
              <a:t>if there's only one appendix,  Begin the page with the header APPENDIX in all capital letters, centered just below the two inch top margin. The title comes below this header text, and below that, the text of your appendix</a:t>
            </a:r>
          </a:p>
          <a:p>
            <a:endParaRPr lang="en-US" dirty="0"/>
          </a:p>
          <a:p>
            <a:r>
              <a:rPr lang="en-US" dirty="0"/>
              <a:t>If there are two or more appendices, you will need a division page </a:t>
            </a:r>
            <a:r>
              <a:rPr lang="en-US" dirty="0" err="1"/>
              <a:t>labled</a:t>
            </a:r>
            <a:r>
              <a:rPr lang="en-US" dirty="0"/>
              <a:t> APPENDICES in your manuscript.  Each appendix will be treated as a separate section with its own title page. your labels will be appendix a appendix B, and so on, followed by the Appendix title, then text of your appendix</a:t>
            </a:r>
          </a:p>
        </p:txBody>
      </p:sp>
      <p:sp>
        <p:nvSpPr>
          <p:cNvPr id="4" name="Slide Number Placeholder 3"/>
          <p:cNvSpPr>
            <a:spLocks noGrp="1"/>
          </p:cNvSpPr>
          <p:nvPr>
            <p:ph type="sldNum" sz="quarter" idx="10"/>
          </p:nvPr>
        </p:nvSpPr>
        <p:spPr/>
        <p:txBody>
          <a:bodyPr/>
          <a:lstStyle/>
          <a:p>
            <a:fld id="{869DA988-7594-4BF8-9CD4-C0843D8E4726}" type="slidenum">
              <a:rPr lang="en-US" smtClean="0"/>
              <a:t>35</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Here you can see the introductory appendices page again uses only if you have multiple appendices if you have one appendix, omit the division page</a:t>
            </a:r>
          </a:p>
        </p:txBody>
      </p:sp>
      <p:sp>
        <p:nvSpPr>
          <p:cNvPr id="4" name="Slide Number Placeholder 3"/>
          <p:cNvSpPr>
            <a:spLocks noGrp="1"/>
          </p:cNvSpPr>
          <p:nvPr>
            <p:ph type="sldNum" sz="quarter" idx="10"/>
          </p:nvPr>
        </p:nvSpPr>
        <p:spPr/>
        <p:txBody>
          <a:bodyPr/>
          <a:lstStyle/>
          <a:p>
            <a:fld id="{869DA988-7594-4BF8-9CD4-C0843D8E4726}" type="slidenum">
              <a:rPr lang="en-US" smtClean="0"/>
              <a:t>36</a:t>
            </a:fld>
            <a:endParaRPr lang="en-US" dirty="0"/>
          </a:p>
        </p:txBody>
      </p:sp>
    </p:spTree>
    <p:extLst>
      <p:ext uri="{BB962C8B-B14F-4D97-AF65-F5344CB8AC3E}">
        <p14:creationId xmlns:p14="http://schemas.microsoft.com/office/powerpoint/2010/main" val="36830420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Almost done.  We’re Switching gears now to focus on the format check process, and what happens after you’ve applied the guidelines to your manuscript. I want to remind you that the content of this presentation can be found on the Graduate School website.  </a:t>
            </a:r>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37</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Directions on how to upload your thesis or dissertation to Ohio link can be found on the Graduate School website. It’s pretty straight forward, but I’ll share some slides with you that summarize the submission process. Please note that my format check is done through the </a:t>
            </a:r>
            <a:r>
              <a:rPr lang="en-US" sz="1800" dirty="0" err="1"/>
              <a:t>OhioLink</a:t>
            </a:r>
            <a:r>
              <a:rPr lang="en-US" sz="1800" dirty="0"/>
              <a:t> database, so do NOT submit your manuscripts to my uakron.edu email address.  </a:t>
            </a:r>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38</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You'll be asked to provide some basic information about yourself and about your document. </a:t>
            </a:r>
            <a:r>
              <a:rPr lang="en-US" dirty="0" err="1"/>
              <a:t>OhioLink</a:t>
            </a:r>
            <a:r>
              <a:rPr lang="en-US" dirty="0"/>
              <a:t> does require you to provide a brief abstract about your thesis or dissertation, and you can enter key words and subject headings that can later be used to search for your manuscript on </a:t>
            </a:r>
            <a:r>
              <a:rPr lang="en-US" dirty="0" err="1"/>
              <a:t>OhioLink</a:t>
            </a:r>
            <a:r>
              <a:rPr lang="en-US" dirty="0"/>
              <a:t>. </a:t>
            </a:r>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39</a:t>
            </a:fld>
            <a:endParaRPr lang="en-US" dirty="0"/>
          </a:p>
        </p:txBody>
      </p:sp>
    </p:spTree>
    <p:extLst>
      <p:ext uri="{BB962C8B-B14F-4D97-AF65-F5344CB8AC3E}">
        <p14:creationId xmlns:p14="http://schemas.microsoft.com/office/powerpoint/2010/main" val="17071438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the purpose behind our formatting, let’s examine what I’ll refer to as some of the fundamentals.  </a:t>
            </a:r>
          </a:p>
          <a:p>
            <a:endParaRPr lang="en-US" dirty="0"/>
          </a:p>
          <a:p>
            <a:r>
              <a:rPr lang="en-US" dirty="0"/>
              <a:t>When it comes to margins -- the left margin must be 1 1/2 inches throughout your entire manuscript. ALWAYS. There are no exceptions to this. The remaining margins (top, right, and bottom) should all be one inch. That extra space in the left margin accommodates for the binding of a printed document and prevents any content from disappearing into the binding work. BUT, even if you have no intention of binding your document, the guideline still stands:  1 ½” inch left margin… ALWAYS… no exceptions.</a:t>
            </a:r>
          </a:p>
          <a:p>
            <a:endParaRPr lang="en-US" dirty="0"/>
          </a:p>
          <a:p>
            <a:r>
              <a:rPr lang="en-US" dirty="0"/>
              <a:t>Note bullet point #3 where you see, there IS an exception to the one inch top margin guideline. On any page that introduces a major section (like a new chapter, or a section such as References), the top margin should be 2 inches. This exception only applies to the first page of these major sections...for the remaining pages in the section your top margin returns to 1 inch.</a:t>
            </a:r>
          </a:p>
          <a:p>
            <a:endParaRPr lang="en-US" dirty="0"/>
          </a:p>
          <a:p>
            <a:r>
              <a:rPr lang="en-US" dirty="0"/>
              <a:t>You must also make sure that any figures, tables, images, and even page numbers fit within the required margins.</a:t>
            </a:r>
          </a:p>
          <a:p>
            <a:endParaRPr lang="en-US" dirty="0"/>
          </a:p>
          <a:p>
            <a:r>
              <a:rPr lang="en-US" dirty="0"/>
              <a:t>Setting up the proper margin measurements ensures a strong start to your document.</a:t>
            </a:r>
          </a:p>
          <a:p>
            <a:endParaRPr lang="en-US" dirty="0"/>
          </a:p>
          <a:p>
            <a:endParaRPr lang="en-US" dirty="0"/>
          </a:p>
          <a:p>
            <a:endParaRPr lang="en-US" dirty="0"/>
          </a:p>
          <a:p>
            <a:r>
              <a:rPr lang="en-US" dirty="0"/>
              <a:t>Any tables or figures must fit within your margins as well</a:t>
            </a:r>
          </a:p>
        </p:txBody>
      </p:sp>
      <p:sp>
        <p:nvSpPr>
          <p:cNvPr id="4" name="Slide Number Placeholder 3"/>
          <p:cNvSpPr>
            <a:spLocks noGrp="1"/>
          </p:cNvSpPr>
          <p:nvPr>
            <p:ph type="sldNum" sz="quarter" idx="10"/>
          </p:nvPr>
        </p:nvSpPr>
        <p:spPr/>
        <p:txBody>
          <a:bodyPr/>
          <a:lstStyle/>
          <a:p>
            <a:fld id="{869DA988-7594-4BF8-9CD4-C0843D8E4726}" type="slidenum">
              <a:rPr lang="en-US" smtClean="0"/>
              <a:t>4</a:t>
            </a:fld>
            <a:endParaRPr lang="en-US" dirty="0"/>
          </a:p>
        </p:txBody>
      </p:sp>
    </p:spTree>
    <p:extLst>
      <p:ext uri="{BB962C8B-B14F-4D97-AF65-F5344CB8AC3E}">
        <p14:creationId xmlns:p14="http://schemas.microsoft.com/office/powerpoint/2010/main" val="112285921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In the degree information section list all committee members not just your advisor do not enter doctor in the suffix field. You can enter PhD or just leave it blank </a:t>
            </a:r>
          </a:p>
          <a:p>
            <a:endParaRPr lang="en-US" sz="1800" dirty="0"/>
          </a:p>
          <a:p>
            <a:endParaRPr lang="en-US" sz="1800" dirty="0"/>
          </a:p>
          <a:p>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40</a:t>
            </a:fld>
            <a:endParaRPr lang="en-US" dirty="0"/>
          </a:p>
        </p:txBody>
      </p:sp>
    </p:spTree>
    <p:extLst>
      <p:ext uri="{BB962C8B-B14F-4D97-AF65-F5344CB8AC3E}">
        <p14:creationId xmlns:p14="http://schemas.microsoft.com/office/powerpoint/2010/main" val="57175362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800" dirty="0"/>
              <a:t>List ALL Committee members – not just your advisor</a:t>
            </a:r>
          </a:p>
          <a:p>
            <a:endParaRPr lang="en-US" sz="1800" dirty="0"/>
          </a:p>
          <a:p>
            <a:r>
              <a:rPr lang="en-US" sz="1800" dirty="0"/>
              <a:t>Do not enter Dr. in the Suffix.  Dr. is not a suffix.  You can enter PhD or leave it blank.  </a:t>
            </a:r>
          </a:p>
          <a:p>
            <a:endParaRPr lang="en-US" sz="1800" dirty="0"/>
          </a:p>
          <a:p>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41</a:t>
            </a:fld>
            <a:endParaRPr lang="en-US" dirty="0"/>
          </a:p>
        </p:txBody>
      </p:sp>
    </p:spTree>
    <p:extLst>
      <p:ext uri="{BB962C8B-B14F-4D97-AF65-F5344CB8AC3E}">
        <p14:creationId xmlns:p14="http://schemas.microsoft.com/office/powerpoint/2010/main" val="75141909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So in some circumstances you may wish to delay the electronic publication of your thesis or dissertation. This is a two step process</a:t>
            </a:r>
          </a:p>
          <a:p>
            <a:pPr defTabSz="949067">
              <a:defRPr/>
            </a:pPr>
            <a:r>
              <a:rPr lang="en-US" sz="1600" dirty="0">
                <a:latin typeface="Verdana" panose="020B0604030504040204" pitchFamily="34" charset="0"/>
                <a:ea typeface="Verdana" panose="020B0604030504040204" pitchFamily="34" charset="0"/>
                <a:cs typeface="Verdana" panose="020B0604030504040204" pitchFamily="34" charset="0"/>
              </a:rPr>
              <a:t>-first you enter the delay of publication information in </a:t>
            </a:r>
            <a:r>
              <a:rPr lang="en-US" sz="1600" dirty="0" err="1">
                <a:latin typeface="Verdana" panose="020B0604030504040204" pitchFamily="34" charset="0"/>
                <a:ea typeface="Verdana" panose="020B0604030504040204" pitchFamily="34" charset="0"/>
                <a:cs typeface="Verdana" panose="020B0604030504040204" pitchFamily="34" charset="0"/>
              </a:rPr>
              <a:t>ohiolink</a:t>
            </a:r>
            <a:r>
              <a:rPr lang="en-US" sz="1600" dirty="0">
                <a:latin typeface="Verdana" panose="020B0604030504040204" pitchFamily="34" charset="0"/>
                <a:ea typeface="Verdana" panose="020B0604030504040204" pitchFamily="34" charset="0"/>
                <a:cs typeface="Verdana" panose="020B0604030504040204" pitchFamily="34" charset="0"/>
              </a:rPr>
              <a:t> when uploading your manuscript. As the author, you can only request a 1-2yr delay, but as an administrator, I can extend your request up to 5 years... That’s where the Request to Delay Publication comes into play. The request form is available on the Graduate School website... On it, you will enter the date you wish to have your manuscript released.</a:t>
            </a:r>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42</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sz="1800" dirty="0">
                <a:latin typeface="Verdana" panose="020B0604030504040204" pitchFamily="34" charset="0"/>
                <a:ea typeface="Verdana" panose="020B0604030504040204" pitchFamily="34" charset="0"/>
                <a:cs typeface="Verdana" panose="020B0604030504040204" pitchFamily="34" charset="0"/>
              </a:rPr>
              <a:t>So in some circumstances you may wish to delay the electronic publication of your thesis or dissertation. This is a two step process</a:t>
            </a:r>
          </a:p>
          <a:p>
            <a:pPr defTabSz="949067">
              <a:defRPr/>
            </a:pPr>
            <a:r>
              <a:rPr lang="en-US" sz="1800" dirty="0">
                <a:latin typeface="Verdana" panose="020B0604030504040204" pitchFamily="34" charset="0"/>
                <a:ea typeface="Verdana" panose="020B0604030504040204" pitchFamily="34" charset="0"/>
                <a:cs typeface="Verdana" panose="020B0604030504040204" pitchFamily="34" charset="0"/>
              </a:rPr>
              <a:t>-first you enter the delay of publication information in </a:t>
            </a:r>
            <a:r>
              <a:rPr lang="en-US" sz="1800" dirty="0" err="1">
                <a:latin typeface="Verdana" panose="020B0604030504040204" pitchFamily="34" charset="0"/>
                <a:ea typeface="Verdana" panose="020B0604030504040204" pitchFamily="34" charset="0"/>
                <a:cs typeface="Verdana" panose="020B0604030504040204" pitchFamily="34" charset="0"/>
              </a:rPr>
              <a:t>ohiolink</a:t>
            </a:r>
            <a:r>
              <a:rPr lang="en-US" sz="1800" dirty="0">
                <a:latin typeface="Verdana" panose="020B0604030504040204" pitchFamily="34" charset="0"/>
                <a:ea typeface="Verdana" panose="020B0604030504040204" pitchFamily="34" charset="0"/>
                <a:cs typeface="Verdana" panose="020B0604030504040204" pitchFamily="34" charset="0"/>
              </a:rPr>
              <a:t> when uploading your manuscript. As the author, you can only request a 1-2yr delay, but as an administrator, I can extend your request up to 5 years... That’s where the Request to Delay Publication comes into play. The request form is available on the Graduate School website... On it, you will enter the date you wish to have your manuscript released.</a:t>
            </a:r>
            <a:endParaRPr lang="en-US" sz="1800" dirty="0"/>
          </a:p>
          <a:p>
            <a:endParaRPr lang="en-US" sz="1800" dirty="0"/>
          </a:p>
        </p:txBody>
      </p:sp>
      <p:sp>
        <p:nvSpPr>
          <p:cNvPr id="4" name="Slide Number Placeholder 3"/>
          <p:cNvSpPr>
            <a:spLocks noGrp="1"/>
          </p:cNvSpPr>
          <p:nvPr>
            <p:ph type="sldNum" sz="quarter" idx="10"/>
          </p:nvPr>
        </p:nvSpPr>
        <p:spPr/>
        <p:txBody>
          <a:bodyPr/>
          <a:lstStyle/>
          <a:p>
            <a:fld id="{869DA988-7594-4BF8-9CD4-C0843D8E4726}" type="slidenum">
              <a:rPr lang="en-US" smtClean="0"/>
              <a:t>43</a:t>
            </a:fld>
            <a:endParaRPr lang="en-US" dirty="0"/>
          </a:p>
        </p:txBody>
      </p:sp>
    </p:spTree>
    <p:extLst>
      <p:ext uri="{BB962C8B-B14F-4D97-AF65-F5344CB8AC3E}">
        <p14:creationId xmlns:p14="http://schemas.microsoft.com/office/powerpoint/2010/main" val="97568730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endParaRPr lang="en-US" sz="1800" dirty="0"/>
          </a:p>
          <a:p>
            <a:endParaRPr lang="en-US" dirty="0"/>
          </a:p>
          <a:p>
            <a:r>
              <a:rPr lang="en-US" dirty="0"/>
              <a:t>Your manuscript must be in pdf form. </a:t>
            </a:r>
          </a:p>
          <a:p>
            <a:r>
              <a:rPr lang="en-US" dirty="0"/>
              <a:t>You may upload supplemental documents (e.g., video) – Rarely used, but available. </a:t>
            </a:r>
          </a:p>
          <a:p>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44</a:t>
            </a:fld>
            <a:endParaRPr lang="en-US" dirty="0"/>
          </a:p>
        </p:txBody>
      </p:sp>
    </p:spTree>
    <p:extLst>
      <p:ext uri="{BB962C8B-B14F-4D97-AF65-F5344CB8AC3E}">
        <p14:creationId xmlns:p14="http://schemas.microsoft.com/office/powerpoint/2010/main" val="42289824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dirty="0"/>
              <a:t>Your manuscript will not be visible to the public when you initially upload it to </a:t>
            </a:r>
            <a:r>
              <a:rPr lang="en-US" dirty="0" err="1"/>
              <a:t>ohiolink</a:t>
            </a:r>
            <a:r>
              <a:rPr lang="en-US" dirty="0"/>
              <a:t>. it will only be visible to me and I will perform the format check review. I’ll then email you the results of your format check.</a:t>
            </a:r>
          </a:p>
          <a:p>
            <a:endParaRPr lang="en-US" dirty="0"/>
          </a:p>
          <a:p>
            <a:r>
              <a:rPr lang="en-US" dirty="0"/>
              <a:t>If your manuscript is returned, you will also receive a notice from Ohio link. Please play close attention to those notes I sent back to you because those are going to outline any formatting issues that need to be addressed.  </a:t>
            </a:r>
          </a:p>
          <a:p>
            <a:endParaRPr lang="en-US" dirty="0"/>
          </a:p>
          <a:p>
            <a:r>
              <a:rPr lang="en-US" dirty="0"/>
              <a:t>Your thesis or dissertation will be released for public view after your degree has been conferred by the university registrar. The only exception is if you've submitted delay of publication request.</a:t>
            </a:r>
          </a:p>
        </p:txBody>
      </p:sp>
      <p:sp>
        <p:nvSpPr>
          <p:cNvPr id="4" name="Slide Number Placeholder 3"/>
          <p:cNvSpPr>
            <a:spLocks noGrp="1"/>
          </p:cNvSpPr>
          <p:nvPr>
            <p:ph type="sldNum" sz="quarter" idx="10"/>
          </p:nvPr>
        </p:nvSpPr>
        <p:spPr/>
        <p:txBody>
          <a:bodyPr/>
          <a:lstStyle/>
          <a:p>
            <a:fld id="{869DA988-7594-4BF8-9CD4-C0843D8E4726}" type="slidenum">
              <a:rPr lang="en-US" smtClean="0"/>
              <a:t>45</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b="0" i="0" dirty="0">
                <a:solidFill>
                  <a:srgbClr val="1C1C1C"/>
                </a:solidFill>
                <a:effectLst/>
                <a:latin typeface="Open Sans" panose="020B0606030504020204" pitchFamily="34" charset="0"/>
              </a:rPr>
              <a:t>In addition to the University of Akron’s formatting guidelines for publication, </a:t>
            </a:r>
            <a:r>
              <a:rPr lang="en-US" b="0" i="0" dirty="0" err="1">
                <a:solidFill>
                  <a:srgbClr val="1C1C1C"/>
                </a:solidFill>
                <a:effectLst/>
                <a:latin typeface="Open Sans" panose="020B0606030504020204" pitchFamily="34" charset="0"/>
              </a:rPr>
              <a:t>OhioLink</a:t>
            </a:r>
            <a:r>
              <a:rPr lang="en-US" b="0" i="0" dirty="0">
                <a:solidFill>
                  <a:srgbClr val="1C1C1C"/>
                </a:solidFill>
                <a:effectLst/>
                <a:latin typeface="Open Sans" panose="020B0606030504020204" pitchFamily="34" charset="0"/>
              </a:rPr>
              <a:t> now requires thesis or dissertation submissions to meet what are known as Digital Accessibility Standards (MDAS) prior to publishing. Compliance ensures that published manuscripts can be viewed on a variety of technology (laptop, mobile phone, personal data assistants, etc.), and be accessed by readers who may have a disability requiring use of a screen reader.</a:t>
            </a:r>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46</a:t>
            </a:fld>
            <a:endParaRPr lang="en-US" dirty="0"/>
          </a:p>
        </p:txBody>
      </p:sp>
    </p:spTree>
    <p:extLst>
      <p:ext uri="{BB962C8B-B14F-4D97-AF65-F5344CB8AC3E}">
        <p14:creationId xmlns:p14="http://schemas.microsoft.com/office/powerpoint/2010/main" val="182403614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2D870-BDAE-737A-4A4E-6308F896B0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E84724-4412-159A-404A-84EFB3239758}"/>
              </a:ext>
            </a:extLst>
          </p:cNvPr>
          <p:cNvSpPr>
            <a:spLocks noGrp="1" noRot="1" noChangeAspect="1"/>
          </p:cNvSpPr>
          <p:nvPr>
            <p:ph type="sldImg"/>
          </p:nvPr>
        </p:nvSpPr>
        <p:spPr>
          <a:xfrm>
            <a:off x="1455738" y="1181100"/>
            <a:ext cx="4251325" cy="3189288"/>
          </a:xfrm>
        </p:spPr>
      </p:sp>
      <p:sp>
        <p:nvSpPr>
          <p:cNvPr id="3" name="Notes Placeholder 2">
            <a:extLst>
              <a:ext uri="{FF2B5EF4-FFF2-40B4-BE49-F238E27FC236}">
                <a16:creationId xmlns:a16="http://schemas.microsoft.com/office/drawing/2014/main" id="{6AEAD6C2-C12E-D2B4-47DC-17CCAA4BF4B2}"/>
              </a:ext>
            </a:extLst>
          </p:cNvPr>
          <p:cNvSpPr>
            <a:spLocks noGrp="1"/>
          </p:cNvSpPr>
          <p:nvPr>
            <p:ph type="body" idx="1"/>
          </p:nvPr>
        </p:nvSpPr>
        <p:spPr/>
        <p:txBody>
          <a:bodyPr/>
          <a:lstStyle/>
          <a:p>
            <a:pPr defTabSz="949067">
              <a:defRPr/>
            </a:pPr>
            <a:r>
              <a:rPr lang="en-US" b="0" i="0" dirty="0">
                <a:solidFill>
                  <a:srgbClr val="1C1C1C"/>
                </a:solidFill>
                <a:effectLst/>
                <a:latin typeface="Open Sans" panose="020B0606030504020204" pitchFamily="34" charset="0"/>
              </a:rPr>
              <a:t>The Graduate School has provided you with information on its website that will aid you in complying with these requirements established by the State of Ohio... For example... What are the five minimum accessibility standards that must be met..? </a:t>
            </a:r>
            <a:endParaRPr lang="en-US" dirty="0"/>
          </a:p>
        </p:txBody>
      </p:sp>
      <p:sp>
        <p:nvSpPr>
          <p:cNvPr id="4" name="Slide Number Placeholder 3">
            <a:extLst>
              <a:ext uri="{FF2B5EF4-FFF2-40B4-BE49-F238E27FC236}">
                <a16:creationId xmlns:a16="http://schemas.microsoft.com/office/drawing/2014/main" id="{F81C4522-3280-E349-A977-F81B4886E3B7}"/>
              </a:ext>
            </a:extLst>
          </p:cNvPr>
          <p:cNvSpPr>
            <a:spLocks noGrp="1"/>
          </p:cNvSpPr>
          <p:nvPr>
            <p:ph type="sldNum" sz="quarter" idx="10"/>
          </p:nvPr>
        </p:nvSpPr>
        <p:spPr/>
        <p:txBody>
          <a:bodyPr/>
          <a:lstStyle/>
          <a:p>
            <a:fld id="{869DA988-7594-4BF8-9CD4-C0843D8E4726}" type="slidenum">
              <a:rPr lang="en-US" smtClean="0"/>
              <a:t>47</a:t>
            </a:fld>
            <a:endParaRPr lang="en-US" dirty="0"/>
          </a:p>
        </p:txBody>
      </p:sp>
    </p:spTree>
    <p:extLst>
      <p:ext uri="{BB962C8B-B14F-4D97-AF65-F5344CB8AC3E}">
        <p14:creationId xmlns:p14="http://schemas.microsoft.com/office/powerpoint/2010/main" val="395931785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5946BC-8C50-44B3-B07E-6008AE536C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65B620-A595-AAFA-E396-8CA024CCC764}"/>
              </a:ext>
            </a:extLst>
          </p:cNvPr>
          <p:cNvSpPr>
            <a:spLocks noGrp="1" noRot="1" noChangeAspect="1"/>
          </p:cNvSpPr>
          <p:nvPr>
            <p:ph type="sldImg"/>
          </p:nvPr>
        </p:nvSpPr>
        <p:spPr>
          <a:xfrm>
            <a:off x="1455738" y="1181100"/>
            <a:ext cx="4251325" cy="3189288"/>
          </a:xfrm>
        </p:spPr>
      </p:sp>
      <p:sp>
        <p:nvSpPr>
          <p:cNvPr id="3" name="Notes Placeholder 2">
            <a:extLst>
              <a:ext uri="{FF2B5EF4-FFF2-40B4-BE49-F238E27FC236}">
                <a16:creationId xmlns:a16="http://schemas.microsoft.com/office/drawing/2014/main" id="{28986547-AB9B-0DD1-7E3F-BC9D8682DD39}"/>
              </a:ext>
            </a:extLst>
          </p:cNvPr>
          <p:cNvSpPr>
            <a:spLocks noGrp="1"/>
          </p:cNvSpPr>
          <p:nvPr>
            <p:ph type="body" idx="1"/>
          </p:nvPr>
        </p:nvSpPr>
        <p:spPr/>
        <p:txBody>
          <a:bodyPr/>
          <a:lstStyle/>
          <a:p>
            <a:pPr defTabSz="949067">
              <a:defRPr/>
            </a:pPr>
            <a:r>
              <a:rPr lang="en-US" b="0" i="0" dirty="0">
                <a:solidFill>
                  <a:srgbClr val="1C1C1C"/>
                </a:solidFill>
                <a:effectLst/>
                <a:latin typeface="Open Sans" panose="020B0606030504020204" pitchFamily="34" charset="0"/>
              </a:rPr>
              <a:t>Adobe Acrobat Pro is required software as it includes all the tools needed to successfully complete the accessibility check. The Grad school website provides guidance on different ways to access this software. </a:t>
            </a:r>
            <a:endParaRPr lang="en-US" dirty="0"/>
          </a:p>
        </p:txBody>
      </p:sp>
      <p:sp>
        <p:nvSpPr>
          <p:cNvPr id="4" name="Slide Number Placeholder 3">
            <a:extLst>
              <a:ext uri="{FF2B5EF4-FFF2-40B4-BE49-F238E27FC236}">
                <a16:creationId xmlns:a16="http://schemas.microsoft.com/office/drawing/2014/main" id="{133677C1-B270-96FD-1A24-B65FF8CEE20F}"/>
              </a:ext>
            </a:extLst>
          </p:cNvPr>
          <p:cNvSpPr>
            <a:spLocks noGrp="1"/>
          </p:cNvSpPr>
          <p:nvPr>
            <p:ph type="sldNum" sz="quarter" idx="10"/>
          </p:nvPr>
        </p:nvSpPr>
        <p:spPr/>
        <p:txBody>
          <a:bodyPr/>
          <a:lstStyle/>
          <a:p>
            <a:fld id="{869DA988-7594-4BF8-9CD4-C0843D8E4726}" type="slidenum">
              <a:rPr lang="en-US" smtClean="0"/>
              <a:t>48</a:t>
            </a:fld>
            <a:endParaRPr lang="en-US" dirty="0"/>
          </a:p>
        </p:txBody>
      </p:sp>
    </p:spTree>
    <p:extLst>
      <p:ext uri="{BB962C8B-B14F-4D97-AF65-F5344CB8AC3E}">
        <p14:creationId xmlns:p14="http://schemas.microsoft.com/office/powerpoint/2010/main" val="138713520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325FED-C954-E44B-003D-5625805B19E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44BAE-4014-2662-FF17-1146D6A8E506}"/>
              </a:ext>
            </a:extLst>
          </p:cNvPr>
          <p:cNvSpPr>
            <a:spLocks noGrp="1" noRot="1" noChangeAspect="1"/>
          </p:cNvSpPr>
          <p:nvPr>
            <p:ph type="sldImg"/>
          </p:nvPr>
        </p:nvSpPr>
        <p:spPr>
          <a:xfrm>
            <a:off x="1455738" y="1181100"/>
            <a:ext cx="4251325" cy="3189288"/>
          </a:xfrm>
        </p:spPr>
      </p:sp>
      <p:sp>
        <p:nvSpPr>
          <p:cNvPr id="3" name="Notes Placeholder 2">
            <a:extLst>
              <a:ext uri="{FF2B5EF4-FFF2-40B4-BE49-F238E27FC236}">
                <a16:creationId xmlns:a16="http://schemas.microsoft.com/office/drawing/2014/main" id="{1BD0EC92-CC0D-3FA3-5C61-AAE9D103ED87}"/>
              </a:ext>
            </a:extLst>
          </p:cNvPr>
          <p:cNvSpPr>
            <a:spLocks noGrp="1"/>
          </p:cNvSpPr>
          <p:nvPr>
            <p:ph type="body" idx="1"/>
          </p:nvPr>
        </p:nvSpPr>
        <p:spPr/>
        <p:txBody>
          <a:bodyPr/>
          <a:lstStyle/>
          <a:p>
            <a:pPr defTabSz="949067">
              <a:defRPr/>
            </a:pPr>
            <a:r>
              <a:rPr lang="en-US" dirty="0"/>
              <a:t>Take the time to read the overview and step-by-step instructions you see here on this slide... The link to which can be found on the grad school website. It is your responsibility to apply these accessibility standards to your document and in doing so, it may be necessary to explore the technical sites referenced in the document you see here.  </a:t>
            </a:r>
          </a:p>
          <a:p>
            <a:pPr defTabSz="949067">
              <a:defRPr/>
            </a:pPr>
            <a:endParaRPr lang="en-US" dirty="0"/>
          </a:p>
          <a:p>
            <a:pPr defTabSz="949067">
              <a:defRPr/>
            </a:pPr>
            <a:r>
              <a:rPr lang="en-US" dirty="0"/>
              <a:t>Please note that failed digital accessibility checks could negatively impact your eligibility to graduate. </a:t>
            </a:r>
          </a:p>
          <a:p>
            <a:pPr defTabSz="949067">
              <a:defRPr/>
            </a:pPr>
            <a:r>
              <a:rPr lang="en-US" dirty="0"/>
              <a:t>The dissertation milestone on your degree audit will not be cleared until both the formatting AND the digital accessibility checks have cleared.</a:t>
            </a:r>
          </a:p>
          <a:p>
            <a:pPr defTabSz="949067">
              <a:defRPr/>
            </a:pPr>
            <a:endParaRPr lang="en-US" dirty="0"/>
          </a:p>
        </p:txBody>
      </p:sp>
      <p:sp>
        <p:nvSpPr>
          <p:cNvPr id="4" name="Slide Number Placeholder 3">
            <a:extLst>
              <a:ext uri="{FF2B5EF4-FFF2-40B4-BE49-F238E27FC236}">
                <a16:creationId xmlns:a16="http://schemas.microsoft.com/office/drawing/2014/main" id="{58CEA3EB-EF19-8837-BEF5-122C0C34F6AA}"/>
              </a:ext>
            </a:extLst>
          </p:cNvPr>
          <p:cNvSpPr>
            <a:spLocks noGrp="1"/>
          </p:cNvSpPr>
          <p:nvPr>
            <p:ph type="sldNum" sz="quarter" idx="10"/>
          </p:nvPr>
        </p:nvSpPr>
        <p:spPr/>
        <p:txBody>
          <a:bodyPr/>
          <a:lstStyle/>
          <a:p>
            <a:fld id="{869DA988-7594-4BF8-9CD4-C0843D8E4726}" type="slidenum">
              <a:rPr lang="en-US" smtClean="0"/>
              <a:t>49</a:t>
            </a:fld>
            <a:endParaRPr lang="en-US" dirty="0"/>
          </a:p>
        </p:txBody>
      </p:sp>
    </p:spTree>
    <p:extLst>
      <p:ext uri="{BB962C8B-B14F-4D97-AF65-F5344CB8AC3E}">
        <p14:creationId xmlns:p14="http://schemas.microsoft.com/office/powerpoint/2010/main" val="29712658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r>
              <a:rPr lang="en-US" sz="1600" dirty="0"/>
              <a:t>The page on the left side of the screen, is an example of a correctly formatted page. Being the first page of a chapter, or...the first page of a major section – the top margin is 2”. Remaining pages in this chapter would have a 1” top margin.  The left margin is at 1.5”, and the right and bottom margins are both 1”. Note the page number is correctly positioned...sitting just </a:t>
            </a:r>
            <a:r>
              <a:rPr lang="en-US" sz="1600" b="1" dirty="0"/>
              <a:t>above</a:t>
            </a:r>
            <a:r>
              <a:rPr lang="en-US" sz="1600" dirty="0"/>
              <a:t> the 1” bottom margin, and </a:t>
            </a:r>
            <a:r>
              <a:rPr lang="en-US" sz="1600" b="1" dirty="0"/>
              <a:t>centered</a:t>
            </a:r>
            <a:r>
              <a:rPr lang="en-US" sz="1600" dirty="0"/>
              <a:t>.   </a:t>
            </a:r>
          </a:p>
          <a:p>
            <a:endParaRPr lang="en-US" sz="1600" dirty="0"/>
          </a:p>
          <a:p>
            <a:r>
              <a:rPr lang="en-US" sz="1600" dirty="0"/>
              <a:t>The page on the right does not follow the guidelines.  The margins look to only be about ½” and there is no page number. </a:t>
            </a:r>
          </a:p>
        </p:txBody>
      </p:sp>
      <p:sp>
        <p:nvSpPr>
          <p:cNvPr id="4" name="Slide Number Placeholder 3"/>
          <p:cNvSpPr>
            <a:spLocks noGrp="1"/>
          </p:cNvSpPr>
          <p:nvPr>
            <p:ph type="sldNum" sz="quarter" idx="10"/>
          </p:nvPr>
        </p:nvSpPr>
        <p:spPr/>
        <p:txBody>
          <a:bodyPr/>
          <a:lstStyle/>
          <a:p>
            <a:fld id="{869DA988-7594-4BF8-9CD4-C0843D8E4726}" type="slidenum">
              <a:rPr lang="en-US" smtClean="0"/>
              <a:t>5</a:t>
            </a:fld>
            <a:endParaRPr lang="en-US"/>
          </a:p>
        </p:txBody>
      </p:sp>
    </p:spTree>
    <p:extLst>
      <p:ext uri="{BB962C8B-B14F-4D97-AF65-F5344CB8AC3E}">
        <p14:creationId xmlns:p14="http://schemas.microsoft.com/office/powerpoint/2010/main" val="22286761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87AB9-609D-F228-6964-08178BEF1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9C00DC-5E83-D01C-4980-F9AB158CF9EC}"/>
              </a:ext>
            </a:extLst>
          </p:cNvPr>
          <p:cNvSpPr>
            <a:spLocks noGrp="1" noRot="1" noChangeAspect="1"/>
          </p:cNvSpPr>
          <p:nvPr>
            <p:ph type="sldImg"/>
          </p:nvPr>
        </p:nvSpPr>
        <p:spPr>
          <a:xfrm>
            <a:off x="1455738" y="1181100"/>
            <a:ext cx="4251325" cy="3189288"/>
          </a:xfrm>
        </p:spPr>
      </p:sp>
      <p:sp>
        <p:nvSpPr>
          <p:cNvPr id="3" name="Notes Placeholder 2">
            <a:extLst>
              <a:ext uri="{FF2B5EF4-FFF2-40B4-BE49-F238E27FC236}">
                <a16:creationId xmlns:a16="http://schemas.microsoft.com/office/drawing/2014/main" id="{9E188888-A214-A099-2FBB-7176986D93F9}"/>
              </a:ext>
            </a:extLst>
          </p:cNvPr>
          <p:cNvSpPr>
            <a:spLocks noGrp="1"/>
          </p:cNvSpPr>
          <p:nvPr>
            <p:ph type="body" idx="1"/>
          </p:nvPr>
        </p:nvSpPr>
        <p:spPr/>
        <p:txBody>
          <a:bodyPr/>
          <a:lstStyle/>
          <a:p>
            <a:pPr defTabSz="949067">
              <a:defRPr/>
            </a:pPr>
            <a:r>
              <a:rPr lang="en-US" sz="1800" dirty="0">
                <a:solidFill>
                  <a:prstClr val="black"/>
                </a:solidFill>
              </a:rPr>
              <a:t>I would like to stress to you the importance of planning ahead when you are preparing a thesis or dissertation. the most current deadlines are always posted on the Graduate School website. Work closely with your advisor to schedule that defense so you can graduate on time.</a:t>
            </a:r>
          </a:p>
          <a:p>
            <a:pPr defTabSz="949067">
              <a:defRPr/>
            </a:pPr>
            <a:endParaRPr lang="en-US" sz="1800" dirty="0">
              <a:solidFill>
                <a:prstClr val="black"/>
              </a:solidFill>
            </a:endParaRPr>
          </a:p>
          <a:p>
            <a:pPr defTabSz="949067">
              <a:defRPr/>
            </a:pPr>
            <a:r>
              <a:rPr lang="en-US" sz="1800" dirty="0">
                <a:solidFill>
                  <a:prstClr val="black"/>
                </a:solidFill>
              </a:rPr>
              <a:t>Your advisor and your committee members all have busy schedules so once you have your defense schedule you can work and plan backwards from that date don't wait till that last minute and then try to scramble to grab that date which might not be available.  If you fail to meet the deadline your graduation may be deferred to the next term. </a:t>
            </a:r>
          </a:p>
          <a:p>
            <a:pPr defTabSz="949067">
              <a:defRPr/>
            </a:pPr>
            <a:endParaRPr lang="en-US" sz="1800" dirty="0">
              <a:solidFill>
                <a:prstClr val="black"/>
              </a:solidFill>
            </a:endParaRPr>
          </a:p>
          <a:p>
            <a:pPr defTabSz="949067">
              <a:defRPr/>
            </a:pPr>
            <a:endParaRPr lang="en-US" sz="1800" dirty="0">
              <a:solidFill>
                <a:prstClr val="black"/>
              </a:solidFill>
            </a:endParaRPr>
          </a:p>
          <a:p>
            <a:pPr defTabSz="949067">
              <a:defRPr/>
            </a:pPr>
            <a:endParaRPr lang="en-US" sz="1800" dirty="0">
              <a:solidFill>
                <a:prstClr val="black"/>
              </a:solidFill>
            </a:endParaRPr>
          </a:p>
          <a:p>
            <a:pPr defTabSz="949067">
              <a:defRPr/>
            </a:pPr>
            <a:endParaRPr lang="en-US" sz="1800" dirty="0">
              <a:solidFill>
                <a:prstClr val="black"/>
              </a:solidFill>
            </a:endParaRPr>
          </a:p>
          <a:p>
            <a:pPr defTabSz="949067">
              <a:defRPr/>
            </a:pPr>
            <a:endParaRPr lang="en-US" dirty="0"/>
          </a:p>
        </p:txBody>
      </p:sp>
      <p:sp>
        <p:nvSpPr>
          <p:cNvPr id="4" name="Slide Number Placeholder 3">
            <a:extLst>
              <a:ext uri="{FF2B5EF4-FFF2-40B4-BE49-F238E27FC236}">
                <a16:creationId xmlns:a16="http://schemas.microsoft.com/office/drawing/2014/main" id="{DB8E6208-289F-BFBD-9A0D-AD6877DFABAD}"/>
              </a:ext>
            </a:extLst>
          </p:cNvPr>
          <p:cNvSpPr>
            <a:spLocks noGrp="1"/>
          </p:cNvSpPr>
          <p:nvPr>
            <p:ph type="sldNum" sz="quarter" idx="10"/>
          </p:nvPr>
        </p:nvSpPr>
        <p:spPr/>
        <p:txBody>
          <a:bodyPr/>
          <a:lstStyle/>
          <a:p>
            <a:fld id="{869DA988-7594-4BF8-9CD4-C0843D8E4726}" type="slidenum">
              <a:rPr lang="en-US" smtClean="0"/>
              <a:t>50</a:t>
            </a:fld>
            <a:endParaRPr lang="en-US" dirty="0"/>
          </a:p>
        </p:txBody>
      </p:sp>
    </p:spTree>
    <p:extLst>
      <p:ext uri="{BB962C8B-B14F-4D97-AF65-F5344CB8AC3E}">
        <p14:creationId xmlns:p14="http://schemas.microsoft.com/office/powerpoint/2010/main" val="11761075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1181100"/>
            <a:ext cx="4251325" cy="3189288"/>
          </a:xfrm>
        </p:spPr>
      </p:sp>
      <p:sp>
        <p:nvSpPr>
          <p:cNvPr id="3" name="Notes Placeholder 2"/>
          <p:cNvSpPr>
            <a:spLocks noGrp="1"/>
          </p:cNvSpPr>
          <p:nvPr>
            <p:ph type="body" idx="1"/>
          </p:nvPr>
        </p:nvSpPr>
        <p:spPr/>
        <p:txBody>
          <a:bodyPr/>
          <a:lstStyle/>
          <a:p>
            <a:pPr defTabSz="949067">
              <a:defRPr/>
            </a:pPr>
            <a:r>
              <a:rPr lang="en-US" sz="1600" dirty="0"/>
              <a:t>I hope you found this presentation helpful. Please contact me if you have any questions about the format check process. </a:t>
            </a:r>
          </a:p>
          <a:p>
            <a:pPr defTabSz="949067">
              <a:defRPr/>
            </a:pPr>
            <a:endParaRPr lang="en-US" sz="1600" dirty="0"/>
          </a:p>
          <a:p>
            <a:pPr defTabSz="949067">
              <a:defRPr/>
            </a:pPr>
            <a:r>
              <a:rPr lang="en-US" sz="1600" dirty="0"/>
              <a:t>Thank you and Good luck. </a:t>
            </a:r>
          </a:p>
          <a:p>
            <a:pPr defTabSz="949067">
              <a:defRPr/>
            </a:pPr>
            <a:endParaRPr lang="en-US" dirty="0"/>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51</a:t>
            </a:fld>
            <a:endParaRPr lang="en-US" dirty="0"/>
          </a:p>
        </p:txBody>
      </p:sp>
    </p:spTree>
    <p:extLst>
      <p:ext uri="{BB962C8B-B14F-4D97-AF65-F5344CB8AC3E}">
        <p14:creationId xmlns:p14="http://schemas.microsoft.com/office/powerpoint/2010/main" val="5508987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16280" y="4682218"/>
            <a:ext cx="5730240" cy="3720465"/>
          </a:xfrm>
        </p:spPr>
        <p:txBody>
          <a:bodyPr/>
          <a:lstStyle/>
          <a:p>
            <a:r>
              <a:rPr lang="en-US" sz="1800" dirty="0"/>
              <a:t>Let’s talk about Widow/Orphan protection. Widow/orphan is a term commonly used in the publishing industry describing a spacing issue that can occur within a document. It’s when a single line of text gets separated from the rest of the paragraph and is left ALONE at either the top or the bottom of the page. This is something to avoid in your manuscript, AND in Microsoft Word, there is a widow/orphan setting you can use for help.</a:t>
            </a:r>
          </a:p>
          <a:p>
            <a:endParaRPr lang="en-US" sz="1800" dirty="0"/>
          </a:p>
          <a:p>
            <a:r>
              <a:rPr lang="en-US" sz="1800" dirty="0"/>
              <a:t>Controlling Widow/orphan improves the layout by balancing the content flowing from page to page, making it easier on the eyes of your reader.  You’ll want to space your content So that no page ends or begins with just a single line of text. </a:t>
            </a:r>
            <a:r>
              <a:rPr lang="en-US" sz="1800" b="1" dirty="0"/>
              <a:t>At least two lines of a paragraph must appear together at the top and bottom of every page. </a:t>
            </a:r>
          </a:p>
          <a:p>
            <a:endParaRPr lang="en-US" sz="1800" b="1" dirty="0"/>
          </a:p>
        </p:txBody>
      </p:sp>
      <p:sp>
        <p:nvSpPr>
          <p:cNvPr id="4" name="Slide Number Placeholder 3"/>
          <p:cNvSpPr>
            <a:spLocks noGrp="1"/>
          </p:cNvSpPr>
          <p:nvPr>
            <p:ph type="sldNum" sz="quarter" idx="10"/>
          </p:nvPr>
        </p:nvSpPr>
        <p:spPr/>
        <p:txBody>
          <a:bodyPr/>
          <a:lstStyle/>
          <a:p>
            <a:fld id="{869DA988-7594-4BF8-9CD4-C0843D8E4726}" type="slidenum">
              <a:rPr lang="en-US" smtClean="0"/>
              <a:t>6</a:t>
            </a:fld>
            <a:endParaRPr lang="en-US" dirty="0"/>
          </a:p>
        </p:txBody>
      </p:sp>
    </p:spTree>
    <p:extLst>
      <p:ext uri="{BB962C8B-B14F-4D97-AF65-F5344CB8AC3E}">
        <p14:creationId xmlns:p14="http://schemas.microsoft.com/office/powerpoint/2010/main" val="10535097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guidelines specify double-spacing text throughout your entire document, but there are times when single-spacing is acceptable...</a:t>
            </a:r>
          </a:p>
          <a:p>
            <a:endParaRPr lang="en-US" dirty="0"/>
          </a:p>
          <a:p>
            <a:r>
              <a:rPr lang="en-US" dirty="0"/>
              <a:t>In your figure captions or descriptive table titles, or if you’re embedding a lengthy quote in your text, or including notes at the bottom of a page.</a:t>
            </a:r>
          </a:p>
          <a:p>
            <a:endParaRPr lang="en-US" dirty="0"/>
          </a:p>
          <a:p>
            <a:r>
              <a:rPr lang="en-US" dirty="0"/>
              <a:t>In any lists found in your document, it is appropriate to single-space any entries that have more than one line of text... However when doing so, you should maintain the double-spacing between each individual entry)</a:t>
            </a:r>
          </a:p>
          <a:p>
            <a:endParaRPr lang="en-US" dirty="0"/>
          </a:p>
          <a:p>
            <a:r>
              <a:rPr lang="en-US" dirty="0"/>
              <a:t>There should never be more than 2 blank lines of blank space anywhere in your document.  Where I often see excessive blank space is when figures or tables are involved. I think many students believe that the table, or figure, or image has to be the only thing displaying on the page...and this is not the case. You should continue with content or text on that same page if appropriate, keeping widow/orphan in mind.  Obviously, if the next page is the start of a new chapter, you would not include that on the same page, given that it’s the start of a new section.  In short, keep your spacing consistent.</a:t>
            </a:r>
          </a:p>
        </p:txBody>
      </p:sp>
      <p:sp>
        <p:nvSpPr>
          <p:cNvPr id="4" name="Slide Number Placeholder 3"/>
          <p:cNvSpPr>
            <a:spLocks noGrp="1"/>
          </p:cNvSpPr>
          <p:nvPr>
            <p:ph type="sldNum" sz="quarter" idx="10"/>
          </p:nvPr>
        </p:nvSpPr>
        <p:spPr/>
        <p:txBody>
          <a:bodyPr/>
          <a:lstStyle/>
          <a:p>
            <a:fld id="{869DA988-7594-4BF8-9CD4-C0843D8E4726}" type="slidenum">
              <a:rPr lang="en-US" smtClean="0"/>
              <a:t>7</a:t>
            </a:fld>
            <a:endParaRPr lang="en-US" dirty="0"/>
          </a:p>
        </p:txBody>
      </p:sp>
    </p:spTree>
    <p:extLst>
      <p:ext uri="{BB962C8B-B14F-4D97-AF65-F5344CB8AC3E}">
        <p14:creationId xmlns:p14="http://schemas.microsoft.com/office/powerpoint/2010/main" val="27258508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up, Typeface, Justification, Centering and Paragraphing. It’s important to be consistent throughout the entire document. A 12 point </a:t>
            </a:r>
            <a:r>
              <a:rPr lang="en-US" dirty="0" err="1"/>
              <a:t>fontsize</a:t>
            </a:r>
            <a:r>
              <a:rPr lang="en-US" dirty="0"/>
              <a:t> is preferred however you can go as low a 10pt. -- 11 point is also acceptable... But the maximum size allowable is 12 pt.  Even chapter titles and headers of major sections should be the same size as the text in the main body.  Everything should be the same size.</a:t>
            </a:r>
          </a:p>
          <a:p>
            <a:endParaRPr lang="en-US" dirty="0"/>
          </a:p>
          <a:p>
            <a:r>
              <a:rPr lang="en-US" dirty="0"/>
              <a:t>Most font styles are acceptable. A sans serif font is commonly used in e-publishing, conveying a modern or simplistic look (some examples of sans serif font would be Arial, Helvetica, or Tahoma...the font used in this presentation is a type of Sans Serif). But I see many manuscripts submitted using serif fonts, like Times New Roman, often used for printed material, and also acceptable. </a:t>
            </a:r>
          </a:p>
          <a:p>
            <a:endParaRPr lang="en-US" dirty="0"/>
          </a:p>
          <a:p>
            <a:r>
              <a:rPr lang="en-US" dirty="0"/>
              <a:t>Do not use bold typeface for major titles or within captions or titles of your figures and tables. I understand the desire to emphasize a point, or make it stand out, but bold typeface DOES go against the guidelines and serves no purpose in the thesis or dissertation.</a:t>
            </a:r>
          </a:p>
          <a:p>
            <a:endParaRPr lang="en-US" dirty="0"/>
          </a:p>
          <a:p>
            <a:r>
              <a:rPr lang="en-US" dirty="0"/>
              <a:t>I’ve mentioned the 1.5” left margin a time or two already… it’s crucial that you keep that margin justified and that no content spills into that section between the margin and the page edge.</a:t>
            </a:r>
          </a:p>
          <a:p>
            <a:endParaRPr lang="en-US" dirty="0"/>
          </a:p>
          <a:p>
            <a:r>
              <a:rPr lang="en-US" dirty="0"/>
              <a:t>Occasionally I will see a document submitted with full justified margins. This is where the text lines up with the right side one-inch margin. While acceptable, this format can cause issues as it sometimes puts extra spacing between the words of the sentence. This is not acceptable, so you will have to use extra caution when proofreading your document to ensure this hasn’t happened. Fortunately, Microsoft Word has a setting you can use to help with this.  The setting is called “Hyphenation” and when turned, it will prevent those unsightly gaps in your text.</a:t>
            </a:r>
          </a:p>
          <a:p>
            <a:endParaRPr lang="en-US" dirty="0"/>
          </a:p>
          <a:p>
            <a:r>
              <a:rPr lang="en-US" dirty="0"/>
              <a:t>Lastly, remember that the first line of every paragraph requires indentation. When introducing a new thought or concept to your reader, typically a new paragraph is started, and the first sentence of that new paragraph should be indented. A five space indent is preferred, but not required... I’m not going to count the spaces – just keep it consistent throughout the document.</a:t>
            </a:r>
          </a:p>
        </p:txBody>
      </p:sp>
      <p:sp>
        <p:nvSpPr>
          <p:cNvPr id="4" name="Slide Number Placeholder 3"/>
          <p:cNvSpPr>
            <a:spLocks noGrp="1"/>
          </p:cNvSpPr>
          <p:nvPr>
            <p:ph type="sldNum" sz="quarter" idx="10"/>
          </p:nvPr>
        </p:nvSpPr>
        <p:spPr/>
        <p:txBody>
          <a:bodyPr/>
          <a:lstStyle/>
          <a:p>
            <a:fld id="{869DA988-7594-4BF8-9CD4-C0843D8E4726}" type="slidenum">
              <a:rPr lang="en-US" smtClean="0"/>
              <a:t>8</a:t>
            </a:fld>
            <a:endParaRPr lang="en-US" dirty="0"/>
          </a:p>
        </p:txBody>
      </p:sp>
    </p:spTree>
    <p:extLst>
      <p:ext uri="{BB962C8B-B14F-4D97-AF65-F5344CB8AC3E}">
        <p14:creationId xmlns:p14="http://schemas.microsoft.com/office/powerpoint/2010/main" val="12245275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latin typeface="Verdana" panose="020B0604030504040204" pitchFamily="34" charset="0"/>
                <a:ea typeface="Verdana" panose="020B0604030504040204" pitchFamily="34" charset="0"/>
                <a:cs typeface="Verdana" panose="020B0604030504040204" pitchFamily="34" charset="0"/>
              </a:rPr>
              <a:t>In the preliminary pages section (also known as front matter), we use lowercase Roman numerals for page numbers. Examples of content found in the front matter section include copyright page, the title page, signature page, the abstract, dedication, and acknowledgement pages, the table of contents, and what I call LIST PAGES that outline things like figures, or tables, or images that appear in your work.  </a:t>
            </a: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Here’s where it can get tricky... If you use a copyright page, that would be your first page. Next comes the title page, followed by your signature page.  The signature page is the first time we see a page number displayed... and that page number will be a lowercase Roman numeral 2... Centered, and sitting just above the 1” bottom page margin. You’ll continue using the lowercase Roman numeral to number the remaining pages of the front matter section.</a:t>
            </a:r>
          </a:p>
          <a:p>
            <a:endParaRPr lang="en-US" sz="1800" dirty="0">
              <a:latin typeface="Verdana" panose="020B0604030504040204" pitchFamily="34" charset="0"/>
              <a:ea typeface="Verdana" panose="020B0604030504040204" pitchFamily="34" charset="0"/>
              <a:cs typeface="Verdana" panose="020B0604030504040204" pitchFamily="34" charset="0"/>
            </a:endParaRPr>
          </a:p>
          <a:p>
            <a:r>
              <a:rPr lang="en-US" sz="1800" dirty="0">
                <a:latin typeface="Verdana" panose="020B0604030504040204" pitchFamily="34" charset="0"/>
                <a:ea typeface="Verdana" panose="020B0604030504040204" pitchFamily="34" charset="0"/>
                <a:cs typeface="Verdana" panose="020B0604030504040204" pitchFamily="34" charset="0"/>
              </a:rPr>
              <a:t>With chapter one, page numbering SWITCHES to Arabic numerals. Page one of chapter one is assigned page number 1... and subsequent pages are numbered sequentially all the way through to the end of the manuscript...including your references and appendices pages. Page embellishments are not permitted this would include like page 1A1B </a:t>
            </a:r>
            <a:r>
              <a:rPr lang="en-US" sz="1800" dirty="0" err="1">
                <a:latin typeface="Verdana" panose="020B0604030504040204" pitchFamily="34" charset="0"/>
                <a:ea typeface="Verdana" panose="020B0604030504040204" pitchFamily="34" charset="0"/>
                <a:cs typeface="Verdana" panose="020B0604030504040204" pitchFamily="34" charset="0"/>
              </a:rPr>
              <a:t>etc</a:t>
            </a:r>
            <a:r>
              <a:rPr lang="en-US" sz="1800" dirty="0">
                <a:latin typeface="Verdana" panose="020B0604030504040204" pitchFamily="34" charset="0"/>
                <a:ea typeface="Verdana" panose="020B0604030504040204" pitchFamily="34" charset="0"/>
                <a:cs typeface="Verdana" panose="020B0604030504040204" pitchFamily="34" charset="0"/>
              </a:rPr>
              <a:t>, And all pages have the page number placed at the bottom of the page centered under the text at the one inch bottom margin.</a:t>
            </a: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sz="1800" dirty="0">
              <a:latin typeface="Verdana" panose="020B0604030504040204" pitchFamily="34" charset="0"/>
              <a:ea typeface="Verdana" panose="020B0604030504040204" pitchFamily="34" charset="0"/>
              <a:cs typeface="Verdana" panose="020B0604030504040204" pitchFamily="34" charset="0"/>
            </a:endParaRPr>
          </a:p>
          <a:p>
            <a:endParaRPr lang="en-US" dirty="0"/>
          </a:p>
        </p:txBody>
      </p:sp>
      <p:sp>
        <p:nvSpPr>
          <p:cNvPr id="4" name="Slide Number Placeholder 3"/>
          <p:cNvSpPr>
            <a:spLocks noGrp="1"/>
          </p:cNvSpPr>
          <p:nvPr>
            <p:ph type="sldNum" sz="quarter" idx="10"/>
          </p:nvPr>
        </p:nvSpPr>
        <p:spPr/>
        <p:txBody>
          <a:bodyPr/>
          <a:lstStyle/>
          <a:p>
            <a:fld id="{869DA988-7594-4BF8-9CD4-C0843D8E4726}" type="slidenum">
              <a:rPr lang="en-US" smtClean="0"/>
              <a:t>9</a:t>
            </a:fld>
            <a:endParaRPr lang="en-US" dirty="0"/>
          </a:p>
        </p:txBody>
      </p:sp>
    </p:spTree>
    <p:extLst>
      <p:ext uri="{BB962C8B-B14F-4D97-AF65-F5344CB8AC3E}">
        <p14:creationId xmlns:p14="http://schemas.microsoft.com/office/powerpoint/2010/main" val="26435770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4"/>
            <a:ext cx="6858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891" indent="0" algn="ctr">
              <a:buNone/>
              <a:defRPr sz="1500"/>
            </a:lvl2pPr>
            <a:lvl3pPr marL="685783" indent="0" algn="ctr">
              <a:buNone/>
              <a:defRPr sz="1351"/>
            </a:lvl3pPr>
            <a:lvl4pPr marL="1028674" indent="0" algn="ctr">
              <a:buNone/>
              <a:defRPr sz="1200"/>
            </a:lvl4pPr>
            <a:lvl5pPr marL="1371566" indent="0" algn="ctr">
              <a:buNone/>
              <a:defRPr sz="1200"/>
            </a:lvl5pPr>
            <a:lvl6pPr marL="1714457" indent="0" algn="ctr">
              <a:buNone/>
              <a:defRPr sz="1200"/>
            </a:lvl6pPr>
            <a:lvl7pPr marL="2057349" indent="0" algn="ctr">
              <a:buNone/>
              <a:defRPr sz="1200"/>
            </a:lvl7pPr>
            <a:lvl8pPr marL="2400240" indent="0" algn="ctr">
              <a:buNone/>
              <a:defRPr sz="1200"/>
            </a:lvl8pPr>
            <a:lvl9pPr marL="2743131"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61765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38561092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7" y="365126"/>
            <a:ext cx="1971675"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2" y="365126"/>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20030193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7DD5284A-F0EC-45ED-A568-275857290ACC}"/>
              </a:ext>
            </a:extLst>
          </p:cNvPr>
          <p:cNvSpPr>
            <a:spLocks noGrp="1"/>
          </p:cNvSpPr>
          <p:nvPr>
            <p:ph type="body" sz="quarter" idx="10" hasCustomPrompt="1"/>
          </p:nvPr>
        </p:nvSpPr>
        <p:spPr>
          <a:xfrm>
            <a:off x="0" y="1803402"/>
            <a:ext cx="9144000" cy="901700"/>
          </a:xfrm>
        </p:spPr>
        <p:txBody>
          <a:bodyPr anchor="ctr">
            <a:noAutofit/>
          </a:bodyPr>
          <a:lstStyle>
            <a:lvl1pPr marL="0" indent="0" algn="ctr">
              <a:buNone/>
              <a:defRPr sz="4200" b="1">
                <a:solidFill>
                  <a:srgbClr val="000032"/>
                </a:solidFill>
                <a:latin typeface="Georgia" panose="02040502050405020303" pitchFamily="18" charset="0"/>
              </a:defRPr>
            </a:lvl1pPr>
            <a:lvl2pPr>
              <a:defRPr sz="3200"/>
            </a:lvl2pPr>
            <a:lvl3pPr>
              <a:defRPr sz="2800"/>
            </a:lvl3pPr>
            <a:lvl4pPr>
              <a:defRPr sz="2400"/>
            </a:lvl4pPr>
            <a:lvl5pPr>
              <a:defRPr sz="2400"/>
            </a:lvl5pPr>
          </a:lstStyle>
          <a:p>
            <a:pPr lvl="0"/>
            <a:r>
              <a:rPr lang="en-US" dirty="0"/>
              <a:t>Divider Slide</a:t>
            </a:r>
          </a:p>
        </p:txBody>
      </p:sp>
      <p:sp>
        <p:nvSpPr>
          <p:cNvPr id="15" name="Text Placeholder 14">
            <a:extLst>
              <a:ext uri="{FF2B5EF4-FFF2-40B4-BE49-F238E27FC236}">
                <a16:creationId xmlns:a16="http://schemas.microsoft.com/office/drawing/2014/main" id="{F79AA10C-2761-4D2A-8005-91A898415287}"/>
              </a:ext>
            </a:extLst>
          </p:cNvPr>
          <p:cNvSpPr>
            <a:spLocks noGrp="1"/>
          </p:cNvSpPr>
          <p:nvPr>
            <p:ph type="body" sz="quarter" idx="11" hasCustomPrompt="1"/>
          </p:nvPr>
        </p:nvSpPr>
        <p:spPr>
          <a:xfrm>
            <a:off x="0" y="2755900"/>
            <a:ext cx="9144000" cy="901700"/>
          </a:xfrm>
        </p:spPr>
        <p:txBody>
          <a:bodyPr anchor="ctr">
            <a:noAutofit/>
          </a:bodyPr>
          <a:lstStyle>
            <a:lvl1pPr marL="0" indent="0" algn="ctr">
              <a:buNone/>
              <a:defRPr sz="3000">
                <a:solidFill>
                  <a:schemeClr val="bg1"/>
                </a:solidFill>
                <a:latin typeface="Georgia" panose="02040502050405020303" pitchFamily="18" charset="0"/>
              </a:defRPr>
            </a:lvl1pPr>
            <a:lvl2pPr>
              <a:defRPr sz="3000">
                <a:latin typeface="Georgia" panose="02040502050405020303" pitchFamily="18" charset="0"/>
              </a:defRPr>
            </a:lvl2pPr>
            <a:lvl3pPr>
              <a:defRPr sz="3000">
                <a:latin typeface="Georgia" panose="02040502050405020303" pitchFamily="18" charset="0"/>
              </a:defRPr>
            </a:lvl3pPr>
            <a:lvl4pPr>
              <a:defRPr sz="3000">
                <a:latin typeface="Georgia" panose="02040502050405020303" pitchFamily="18" charset="0"/>
              </a:defRPr>
            </a:lvl4pPr>
            <a:lvl5pPr>
              <a:defRPr sz="3000">
                <a:latin typeface="Georgia" panose="02040502050405020303" pitchFamily="18" charset="0"/>
              </a:defRPr>
            </a:lvl5pPr>
          </a:lstStyle>
          <a:p>
            <a:pPr lvl="0"/>
            <a:r>
              <a:rPr lang="en-US" dirty="0"/>
              <a:t>Agenda Topic Here</a:t>
            </a:r>
          </a:p>
        </p:txBody>
      </p:sp>
    </p:spTree>
    <p:extLst>
      <p:ext uri="{BB962C8B-B14F-4D97-AF65-F5344CB8AC3E}">
        <p14:creationId xmlns:p14="http://schemas.microsoft.com/office/powerpoint/2010/main" val="34431172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F2AF7971-70AB-4CAA-B906-DBE42308D560}"/>
              </a:ext>
            </a:extLst>
          </p:cNvPr>
          <p:cNvSpPr>
            <a:spLocks noGrp="1"/>
          </p:cNvSpPr>
          <p:nvPr>
            <p:ph type="body" idx="1"/>
          </p:nvPr>
        </p:nvSpPr>
        <p:spPr>
          <a:xfrm>
            <a:off x="457203" y="1921934"/>
            <a:ext cx="4040188" cy="516466"/>
          </a:xfrm>
        </p:spPr>
        <p:txBody>
          <a:bodyPr anchor="b">
            <a:normAutofit/>
          </a:bodyPr>
          <a:lstStyle>
            <a:lvl1pPr>
              <a:defRPr sz="2000">
                <a:solidFill>
                  <a:srgbClr val="AC9E6D"/>
                </a:solidFill>
                <a:latin typeface="Georgia" panose="02040502050405020303" pitchFamily="18" charset="0"/>
              </a:defRPr>
            </a:lvl1pPr>
          </a:lstStyle>
          <a:p>
            <a:r>
              <a:rPr lang="en-US" sz="2000" dirty="0">
                <a:solidFill>
                  <a:srgbClr val="9C8D5A"/>
                </a:solidFill>
                <a:latin typeface="Georgia"/>
                <a:cs typeface="Georgia"/>
              </a:rPr>
              <a:t>Click to add text</a:t>
            </a:r>
          </a:p>
        </p:txBody>
      </p:sp>
      <p:sp>
        <p:nvSpPr>
          <p:cNvPr id="9" name="Content Placeholder 4">
            <a:extLst>
              <a:ext uri="{FF2B5EF4-FFF2-40B4-BE49-F238E27FC236}">
                <a16:creationId xmlns:a16="http://schemas.microsoft.com/office/drawing/2014/main" id="{79D6431A-7116-4D70-9484-8519F28FE48C}"/>
              </a:ext>
            </a:extLst>
          </p:cNvPr>
          <p:cNvSpPr>
            <a:spLocks noGrp="1"/>
          </p:cNvSpPr>
          <p:nvPr>
            <p:ph sz="half" idx="2"/>
          </p:nvPr>
        </p:nvSpPr>
        <p:spPr>
          <a:xfrm>
            <a:off x="457203" y="2556933"/>
            <a:ext cx="4040188" cy="3569230"/>
          </a:xfrm>
        </p:spPr>
        <p:txBody>
          <a:bodyPr>
            <a:normAutofit/>
          </a:bodyPr>
          <a:lstStyle>
            <a:lvl1pPr>
              <a:defRPr sz="1600">
                <a:solidFill>
                  <a:schemeClr val="tx1"/>
                </a:solidFill>
                <a:latin typeface="Verdana" panose="020B0604030504040204" pitchFamily="34" charset="0"/>
                <a:ea typeface="Verdana" panose="020B0604030504040204" pitchFamily="34" charset="0"/>
              </a:defRPr>
            </a:lvl1pPr>
          </a:lstStyle>
          <a:p>
            <a:r>
              <a:rPr lang="en-US" sz="1600" dirty="0">
                <a:latin typeface="Verdana"/>
                <a:cs typeface="Verdana"/>
              </a:rPr>
              <a:t>Click to add text</a:t>
            </a:r>
          </a:p>
        </p:txBody>
      </p:sp>
      <p:sp>
        <p:nvSpPr>
          <p:cNvPr id="3" name="Text Placeholder 2">
            <a:extLst>
              <a:ext uri="{FF2B5EF4-FFF2-40B4-BE49-F238E27FC236}">
                <a16:creationId xmlns:a16="http://schemas.microsoft.com/office/drawing/2014/main" id="{0FD9C7F7-56A9-4BE5-951D-FA2D8C688D4F}"/>
              </a:ext>
            </a:extLst>
          </p:cNvPr>
          <p:cNvSpPr>
            <a:spLocks noGrp="1"/>
          </p:cNvSpPr>
          <p:nvPr>
            <p:ph type="body" sz="quarter" idx="10" hasCustomPrompt="1"/>
          </p:nvPr>
        </p:nvSpPr>
        <p:spPr>
          <a:xfrm>
            <a:off x="457203" y="965203"/>
            <a:ext cx="8213725" cy="706763"/>
          </a:xfrm>
        </p:spPr>
        <p:txBody>
          <a:bodyPr anchor="b">
            <a:normAutofit/>
          </a:bodyPr>
          <a:lstStyle>
            <a:lvl1pPr marL="0" indent="0">
              <a:buNone/>
              <a:defRPr sz="3200" b="1">
                <a:solidFill>
                  <a:srgbClr val="000032"/>
                </a:solidFill>
              </a:defRPr>
            </a:lvl1pPr>
          </a:lstStyle>
          <a:p>
            <a:pPr lvl="0"/>
            <a:r>
              <a:rPr lang="en-US" dirty="0"/>
              <a:t>Click to add title</a:t>
            </a:r>
          </a:p>
        </p:txBody>
      </p:sp>
    </p:spTree>
    <p:extLst>
      <p:ext uri="{BB962C8B-B14F-4D97-AF65-F5344CB8AC3E}">
        <p14:creationId xmlns:p14="http://schemas.microsoft.com/office/powerpoint/2010/main" val="122364547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8B3EB9BB-3976-4623-957A-355C3B8563A5}"/>
              </a:ext>
            </a:extLst>
          </p:cNvPr>
          <p:cNvSpPr>
            <a:spLocks noGrp="1"/>
          </p:cNvSpPr>
          <p:nvPr>
            <p:ph type="body" idx="1"/>
          </p:nvPr>
        </p:nvSpPr>
        <p:spPr>
          <a:xfrm>
            <a:off x="457203" y="1921934"/>
            <a:ext cx="4040188" cy="516466"/>
          </a:xfrm>
        </p:spPr>
        <p:txBody>
          <a:bodyPr anchor="b">
            <a:normAutofit/>
          </a:bodyPr>
          <a:lstStyle>
            <a:lvl1pPr>
              <a:defRPr sz="2000">
                <a:solidFill>
                  <a:srgbClr val="AC9E6D"/>
                </a:solidFill>
                <a:latin typeface="Georgia" panose="02040502050405020303" pitchFamily="18" charset="0"/>
              </a:defRPr>
            </a:lvl1pPr>
          </a:lstStyle>
          <a:p>
            <a:r>
              <a:rPr lang="en-US" sz="2000" dirty="0">
                <a:solidFill>
                  <a:srgbClr val="9C8D5A"/>
                </a:solidFill>
                <a:latin typeface="Georgia"/>
                <a:cs typeface="Georgia"/>
              </a:rPr>
              <a:t>Click to add text</a:t>
            </a:r>
          </a:p>
        </p:txBody>
      </p:sp>
      <p:sp>
        <p:nvSpPr>
          <p:cNvPr id="10" name="Content Placeholder 4">
            <a:extLst>
              <a:ext uri="{FF2B5EF4-FFF2-40B4-BE49-F238E27FC236}">
                <a16:creationId xmlns:a16="http://schemas.microsoft.com/office/drawing/2014/main" id="{9CA6C3AF-693E-4BAD-961C-2385A7268590}"/>
              </a:ext>
            </a:extLst>
          </p:cNvPr>
          <p:cNvSpPr>
            <a:spLocks noGrp="1"/>
          </p:cNvSpPr>
          <p:nvPr>
            <p:ph sz="half" idx="2"/>
          </p:nvPr>
        </p:nvSpPr>
        <p:spPr>
          <a:xfrm>
            <a:off x="457203" y="2556933"/>
            <a:ext cx="4040188" cy="3569230"/>
          </a:xfrm>
        </p:spPr>
        <p:txBody>
          <a:bodyPr>
            <a:normAutofit/>
          </a:bodyPr>
          <a:lstStyle>
            <a:lvl1pPr>
              <a:defRPr sz="1600">
                <a:solidFill>
                  <a:schemeClr val="tx1"/>
                </a:solidFill>
                <a:latin typeface="Verdana" panose="020B0604030504040204" pitchFamily="34" charset="0"/>
                <a:ea typeface="Verdana" panose="020B0604030504040204" pitchFamily="34" charset="0"/>
              </a:defRPr>
            </a:lvl1pPr>
          </a:lstStyle>
          <a:p>
            <a:r>
              <a:rPr lang="en-US" sz="1600" dirty="0">
                <a:latin typeface="Verdana"/>
                <a:cs typeface="Verdana"/>
              </a:rPr>
              <a:t>Click to add text</a:t>
            </a:r>
          </a:p>
        </p:txBody>
      </p:sp>
      <p:sp>
        <p:nvSpPr>
          <p:cNvPr id="12" name="Content Placeholder 6">
            <a:extLst>
              <a:ext uri="{FF2B5EF4-FFF2-40B4-BE49-F238E27FC236}">
                <a16:creationId xmlns:a16="http://schemas.microsoft.com/office/drawing/2014/main" id="{261A5B15-7BDC-459C-894F-CF7BEEEBE554}"/>
              </a:ext>
            </a:extLst>
          </p:cNvPr>
          <p:cNvSpPr>
            <a:spLocks noGrp="1"/>
          </p:cNvSpPr>
          <p:nvPr>
            <p:ph sz="quarter" idx="4"/>
          </p:nvPr>
        </p:nvSpPr>
        <p:spPr>
          <a:xfrm>
            <a:off x="4645029" y="2556933"/>
            <a:ext cx="4041775" cy="3569230"/>
          </a:xfrm>
        </p:spPr>
        <p:txBody>
          <a:bodyPr>
            <a:normAutofit/>
          </a:bodyPr>
          <a:lstStyle>
            <a:lvl1pPr>
              <a:defRPr sz="1600">
                <a:solidFill>
                  <a:schemeClr val="tx1"/>
                </a:solidFill>
                <a:latin typeface="Verdana" panose="020B0604030504040204" pitchFamily="34" charset="0"/>
                <a:ea typeface="Verdana" panose="020B0604030504040204" pitchFamily="34" charset="0"/>
              </a:defRPr>
            </a:lvl1pPr>
          </a:lstStyle>
          <a:p>
            <a:r>
              <a:rPr lang="en-US" sz="1600" dirty="0">
                <a:latin typeface="Verdana"/>
                <a:cs typeface="Verdana"/>
              </a:rPr>
              <a:t>Click to add text</a:t>
            </a:r>
          </a:p>
        </p:txBody>
      </p:sp>
      <p:sp>
        <p:nvSpPr>
          <p:cNvPr id="13" name="Text Placeholder 2">
            <a:extLst>
              <a:ext uri="{FF2B5EF4-FFF2-40B4-BE49-F238E27FC236}">
                <a16:creationId xmlns:a16="http://schemas.microsoft.com/office/drawing/2014/main" id="{56A6C0AB-C5A9-4326-B262-678AE288C737}"/>
              </a:ext>
            </a:extLst>
          </p:cNvPr>
          <p:cNvSpPr>
            <a:spLocks noGrp="1"/>
          </p:cNvSpPr>
          <p:nvPr>
            <p:ph type="body" idx="10"/>
          </p:nvPr>
        </p:nvSpPr>
        <p:spPr>
          <a:xfrm>
            <a:off x="4646613" y="1921934"/>
            <a:ext cx="4040188" cy="516466"/>
          </a:xfrm>
        </p:spPr>
        <p:txBody>
          <a:bodyPr anchor="b">
            <a:normAutofit/>
          </a:bodyPr>
          <a:lstStyle>
            <a:lvl1pPr>
              <a:defRPr sz="2000">
                <a:solidFill>
                  <a:srgbClr val="AC9E6D"/>
                </a:solidFill>
                <a:latin typeface="Georgia" panose="02040502050405020303" pitchFamily="18" charset="0"/>
              </a:defRPr>
            </a:lvl1pPr>
          </a:lstStyle>
          <a:p>
            <a:r>
              <a:rPr lang="en-US" sz="2000" dirty="0">
                <a:solidFill>
                  <a:srgbClr val="9C8D5A"/>
                </a:solidFill>
                <a:latin typeface="Georgia"/>
                <a:cs typeface="Georgia"/>
              </a:rPr>
              <a:t>Click to add text</a:t>
            </a:r>
          </a:p>
        </p:txBody>
      </p:sp>
      <p:sp>
        <p:nvSpPr>
          <p:cNvPr id="5" name="Text Placeholder 4">
            <a:extLst>
              <a:ext uri="{FF2B5EF4-FFF2-40B4-BE49-F238E27FC236}">
                <a16:creationId xmlns:a16="http://schemas.microsoft.com/office/drawing/2014/main" id="{7E7B5A5F-A72C-4648-A86B-398E00A407AB}"/>
              </a:ext>
            </a:extLst>
          </p:cNvPr>
          <p:cNvSpPr>
            <a:spLocks noGrp="1"/>
          </p:cNvSpPr>
          <p:nvPr>
            <p:ph type="body" sz="quarter" idx="11" hasCustomPrompt="1"/>
          </p:nvPr>
        </p:nvSpPr>
        <p:spPr>
          <a:xfrm>
            <a:off x="457199" y="965200"/>
            <a:ext cx="8229600" cy="702734"/>
          </a:xfrm>
        </p:spPr>
        <p:txBody>
          <a:bodyPr anchor="b">
            <a:normAutofit/>
          </a:bodyPr>
          <a:lstStyle>
            <a:lvl1pPr marL="0" indent="0">
              <a:buNone/>
              <a:defRPr sz="3200" b="1">
                <a:solidFill>
                  <a:srgbClr val="000032"/>
                </a:solidFill>
              </a:defRPr>
            </a:lvl1pPr>
          </a:lstStyle>
          <a:p>
            <a:pPr lvl="0"/>
            <a:r>
              <a:rPr lang="en-US" dirty="0"/>
              <a:t>Click to add title</a:t>
            </a:r>
          </a:p>
        </p:txBody>
      </p:sp>
    </p:spTree>
    <p:extLst>
      <p:ext uri="{BB962C8B-B14F-4D97-AF65-F5344CB8AC3E}">
        <p14:creationId xmlns:p14="http://schemas.microsoft.com/office/powerpoint/2010/main" val="277330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2">
    <p:bg>
      <p:bgPr>
        <a:solidFill>
          <a:srgbClr val="041E42"/>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CB7223A9-D871-8142-A87A-BE156457A781}"/>
              </a:ext>
            </a:extLst>
          </p:cNvPr>
          <p:cNvPicPr>
            <a:picLocks noChangeAspect="1"/>
          </p:cNvPicPr>
          <p:nvPr userDrawn="1"/>
        </p:nvPicPr>
        <p:blipFill rotWithShape="1">
          <a:blip r:embed="rId2"/>
          <a:srcRect l="996" t="5810" r="795" b="25539"/>
          <a:stretch/>
        </p:blipFill>
        <p:spPr>
          <a:xfrm rot="16200000">
            <a:off x="4127154" y="1841153"/>
            <a:ext cx="6858005" cy="3175687"/>
          </a:xfrm>
          <a:prstGeom prst="rect">
            <a:avLst/>
          </a:prstGeom>
        </p:spPr>
      </p:pic>
      <p:pic>
        <p:nvPicPr>
          <p:cNvPr id="11" name="Picture 10">
            <a:extLst>
              <a:ext uri="{FF2B5EF4-FFF2-40B4-BE49-F238E27FC236}">
                <a16:creationId xmlns:a16="http://schemas.microsoft.com/office/drawing/2014/main" id="{3DA87849-F4CC-D543-B821-90B0154A0F2A}"/>
              </a:ext>
            </a:extLst>
          </p:cNvPr>
          <p:cNvPicPr>
            <a:picLocks noChangeAspect="1"/>
          </p:cNvPicPr>
          <p:nvPr userDrawn="1"/>
        </p:nvPicPr>
        <p:blipFill>
          <a:blip r:embed="rId3">
            <a:alphaModFix amt="46000"/>
          </a:blip>
          <a:stretch>
            <a:fillRect/>
          </a:stretch>
        </p:blipFill>
        <p:spPr>
          <a:xfrm>
            <a:off x="5968310" y="0"/>
            <a:ext cx="3175688" cy="1575554"/>
          </a:xfrm>
          <a:prstGeom prst="rect">
            <a:avLst/>
          </a:prstGeom>
        </p:spPr>
      </p:pic>
      <p:pic>
        <p:nvPicPr>
          <p:cNvPr id="14" name="Graphic 13">
            <a:extLst>
              <a:ext uri="{FF2B5EF4-FFF2-40B4-BE49-F238E27FC236}">
                <a16:creationId xmlns:a16="http://schemas.microsoft.com/office/drawing/2014/main" id="{D1978BA5-72BD-1949-A11D-E2C7D816DA85}"/>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8031873" y="248504"/>
            <a:ext cx="981075" cy="419100"/>
          </a:xfrm>
          <a:prstGeom prst="rect">
            <a:avLst/>
          </a:prstGeom>
        </p:spPr>
      </p:pic>
      <p:sp>
        <p:nvSpPr>
          <p:cNvPr id="2" name="Title 1">
            <a:extLst>
              <a:ext uri="{FF2B5EF4-FFF2-40B4-BE49-F238E27FC236}">
                <a16:creationId xmlns:a16="http://schemas.microsoft.com/office/drawing/2014/main" id="{AA4A5B1E-F1F1-7841-8234-EC29E0848AF4}"/>
              </a:ext>
            </a:extLst>
          </p:cNvPr>
          <p:cNvSpPr>
            <a:spLocks noGrp="1"/>
          </p:cNvSpPr>
          <p:nvPr>
            <p:ph type="ctrTitle" hasCustomPrompt="1"/>
          </p:nvPr>
        </p:nvSpPr>
        <p:spPr>
          <a:xfrm>
            <a:off x="473308" y="1817715"/>
            <a:ext cx="5226246" cy="164620"/>
          </a:xfrm>
        </p:spPr>
        <p:txBody>
          <a:bodyPr lIns="0" tIns="0" rIns="0" bIns="0" anchor="t" anchorCtr="0">
            <a:noAutofit/>
          </a:bodyPr>
          <a:lstStyle>
            <a:lvl1pPr algn="ctr">
              <a:defRPr sz="1050" b="1" cap="all" spc="75" baseline="0">
                <a:solidFill>
                  <a:schemeClr val="bg1"/>
                </a:solidFill>
                <a:latin typeface="Arial" panose="020B0604020202020204" pitchFamily="34" charset="0"/>
                <a:cs typeface="Arial" panose="020B0604020202020204" pitchFamily="34" charset="0"/>
              </a:defRPr>
            </a:lvl1pPr>
          </a:lstStyle>
          <a:p>
            <a:r>
              <a:rPr lang="en-US" dirty="0"/>
              <a:t>Presentation Title</a:t>
            </a:r>
          </a:p>
        </p:txBody>
      </p:sp>
      <p:sp>
        <p:nvSpPr>
          <p:cNvPr id="3" name="Subtitle 2">
            <a:extLst>
              <a:ext uri="{FF2B5EF4-FFF2-40B4-BE49-F238E27FC236}">
                <a16:creationId xmlns:a16="http://schemas.microsoft.com/office/drawing/2014/main" id="{B0760DD4-96F0-3049-BDB7-064112849C08}"/>
              </a:ext>
            </a:extLst>
          </p:cNvPr>
          <p:cNvSpPr>
            <a:spLocks noGrp="1"/>
          </p:cNvSpPr>
          <p:nvPr>
            <p:ph type="subTitle" idx="1" hasCustomPrompt="1"/>
          </p:nvPr>
        </p:nvSpPr>
        <p:spPr>
          <a:xfrm>
            <a:off x="473308" y="2149831"/>
            <a:ext cx="5226246" cy="3028088"/>
          </a:xfrm>
          <a:prstGeom prst="rect">
            <a:avLst/>
          </a:prstGeom>
        </p:spPr>
        <p:txBody>
          <a:bodyPr lIns="0" tIns="0" rIns="0" bIns="0">
            <a:noAutofit/>
          </a:bodyPr>
          <a:lstStyle>
            <a:lvl1pPr marL="0" indent="0" algn="ctr">
              <a:lnSpc>
                <a:spcPts val="5625"/>
              </a:lnSpc>
              <a:buNone/>
              <a:defRPr sz="5400">
                <a:solidFill>
                  <a:srgbClr val="A89968"/>
                </a:solidFill>
                <a:latin typeface="Georgia" panose="02040502050405020303" pitchFamily="18"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Presentation </a:t>
            </a:r>
            <a:br>
              <a:rPr lang="en-US" dirty="0"/>
            </a:br>
            <a:r>
              <a:rPr lang="en-US" dirty="0"/>
              <a:t>title headline goes here.</a:t>
            </a:r>
          </a:p>
        </p:txBody>
      </p:sp>
      <p:cxnSp>
        <p:nvCxnSpPr>
          <p:cNvPr id="8" name="Straight Connector 7">
            <a:extLst>
              <a:ext uri="{FF2B5EF4-FFF2-40B4-BE49-F238E27FC236}">
                <a16:creationId xmlns:a16="http://schemas.microsoft.com/office/drawing/2014/main" id="{C5E44B96-9B76-D14E-ACF3-7144347FCD7F}"/>
              </a:ext>
            </a:extLst>
          </p:cNvPr>
          <p:cNvCxnSpPr>
            <a:cxnSpLocks/>
          </p:cNvCxnSpPr>
          <p:nvPr userDrawn="1"/>
        </p:nvCxnSpPr>
        <p:spPr>
          <a:xfrm>
            <a:off x="473308" y="5721180"/>
            <a:ext cx="5226246"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18" name="Graphic 17">
            <a:extLst>
              <a:ext uri="{FF2B5EF4-FFF2-40B4-BE49-F238E27FC236}">
                <a16:creationId xmlns:a16="http://schemas.microsoft.com/office/drawing/2014/main" id="{4E6F9784-A60F-3A47-B581-E2EB1E6FA38A}"/>
              </a:ext>
            </a:extLst>
          </p:cNvPr>
          <p:cNvPicPr>
            <a:picLocks noChangeAspect="1"/>
          </p:cNvPicPr>
          <p:nvPr userDrawn="1"/>
        </p:nvPicPr>
        <p:blipFill>
          <a:blip r:embed="rId5"/>
          <a:srcRect/>
          <a:stretch/>
        </p:blipFill>
        <p:spPr>
          <a:xfrm>
            <a:off x="2779924" y="889189"/>
            <a:ext cx="632894" cy="632894"/>
          </a:xfrm>
          <a:prstGeom prst="rect">
            <a:avLst/>
          </a:prstGeom>
        </p:spPr>
      </p:pic>
      <p:cxnSp>
        <p:nvCxnSpPr>
          <p:cNvPr id="20" name="Straight Connector 19">
            <a:extLst>
              <a:ext uri="{FF2B5EF4-FFF2-40B4-BE49-F238E27FC236}">
                <a16:creationId xmlns:a16="http://schemas.microsoft.com/office/drawing/2014/main" id="{1794235D-B38D-3B4F-A7D1-312883C95350}"/>
              </a:ext>
            </a:extLst>
          </p:cNvPr>
          <p:cNvCxnSpPr/>
          <p:nvPr userDrawn="1"/>
        </p:nvCxnSpPr>
        <p:spPr>
          <a:xfrm>
            <a:off x="3086431" y="-191069"/>
            <a:ext cx="0" cy="928523"/>
          </a:xfrm>
          <a:prstGeom prst="line">
            <a:avLst/>
          </a:prstGeom>
          <a:ln w="12700">
            <a:solidFill>
              <a:srgbClr val="A89968"/>
            </a:solidFill>
          </a:ln>
        </p:spPr>
        <p:style>
          <a:lnRef idx="1">
            <a:schemeClr val="dk1"/>
          </a:lnRef>
          <a:fillRef idx="0">
            <a:schemeClr val="dk1"/>
          </a:fillRef>
          <a:effectRef idx="0">
            <a:schemeClr val="dk1"/>
          </a:effectRef>
          <a:fontRef idx="minor">
            <a:schemeClr val="tx1"/>
          </a:fontRef>
        </p:style>
      </p:cxnSp>
      <p:sp>
        <p:nvSpPr>
          <p:cNvPr id="26" name="Text Placeholder 25">
            <a:extLst>
              <a:ext uri="{FF2B5EF4-FFF2-40B4-BE49-F238E27FC236}">
                <a16:creationId xmlns:a16="http://schemas.microsoft.com/office/drawing/2014/main" id="{85EEBCC6-D9C3-A04C-84D6-E0EAC530DB09}"/>
              </a:ext>
            </a:extLst>
          </p:cNvPr>
          <p:cNvSpPr>
            <a:spLocks noGrp="1"/>
          </p:cNvSpPr>
          <p:nvPr>
            <p:ph type="body" sz="quarter" idx="15" hasCustomPrompt="1"/>
          </p:nvPr>
        </p:nvSpPr>
        <p:spPr>
          <a:xfrm>
            <a:off x="485775" y="5951623"/>
            <a:ext cx="2195513" cy="558800"/>
          </a:xfrm>
        </p:spPr>
        <p:txBody>
          <a:bodyPr lIns="0" tIns="0" rIns="0" bIns="0">
            <a:noAutofit/>
          </a:bodyPr>
          <a:lstStyle>
            <a:lvl1pPr marL="0" indent="0">
              <a:lnSpc>
                <a:spcPts val="1200"/>
              </a:lnSpc>
              <a:spcBef>
                <a:spcPts val="0"/>
              </a:spcBef>
              <a:buNone/>
              <a:defRPr sz="1050">
                <a:solidFill>
                  <a:schemeClr val="bg1"/>
                </a:solidFill>
                <a:latin typeface="Arial" panose="020B0604020202020204" pitchFamily="34" charset="0"/>
                <a:cs typeface="Arial" panose="020B0604020202020204" pitchFamily="34" charset="0"/>
              </a:defRPr>
            </a:lvl1pPr>
          </a:lstStyle>
          <a:p>
            <a:pPr lvl="0"/>
            <a:r>
              <a:rPr lang="en-US" dirty="0"/>
              <a:t>Presenter name</a:t>
            </a:r>
            <a:br>
              <a:rPr lang="en-US" dirty="0"/>
            </a:br>
            <a:r>
              <a:rPr lang="en-US" dirty="0"/>
              <a:t>Title, Department</a:t>
            </a:r>
          </a:p>
        </p:txBody>
      </p:sp>
      <p:sp>
        <p:nvSpPr>
          <p:cNvPr id="29" name="TextBox 28">
            <a:extLst>
              <a:ext uri="{FF2B5EF4-FFF2-40B4-BE49-F238E27FC236}">
                <a16:creationId xmlns:a16="http://schemas.microsoft.com/office/drawing/2014/main" id="{FF47D01F-1089-684D-8AC5-52A84883759B}"/>
              </a:ext>
            </a:extLst>
          </p:cNvPr>
          <p:cNvSpPr txBox="1"/>
          <p:nvPr userDrawn="1"/>
        </p:nvSpPr>
        <p:spPr>
          <a:xfrm>
            <a:off x="3025046" y="5951624"/>
            <a:ext cx="2674509" cy="161583"/>
          </a:xfrm>
          <a:prstGeom prst="rect">
            <a:avLst/>
          </a:prstGeom>
          <a:noFill/>
        </p:spPr>
        <p:txBody>
          <a:bodyPr wrap="square" lIns="0" tIns="0" rIns="0" bIns="0" rtlCol="0">
            <a:noAutofit/>
          </a:bodyPr>
          <a:lstStyle/>
          <a:p>
            <a:pPr algn="r"/>
            <a:fld id="{1976A44C-969B-C046-938C-92CAE64EBF8B}" type="datetime4">
              <a:rPr lang="en-US" sz="1050" smtClean="0">
                <a:solidFill>
                  <a:schemeClr val="bg1"/>
                </a:solidFill>
                <a:latin typeface="Arial" panose="020B0604020202020204" pitchFamily="34" charset="0"/>
                <a:cs typeface="Arial" panose="020B0604020202020204" pitchFamily="34" charset="0"/>
              </a:rPr>
              <a:pPr algn="r"/>
              <a:t>August 7, 2026</a:t>
            </a:fld>
            <a:endParaRPr lang="en-US" sz="105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78986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42304169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9" y="1709742"/>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9" y="4589467"/>
            <a:ext cx="7886700" cy="1500187"/>
          </a:xfrm>
        </p:spPr>
        <p:txBody>
          <a:bodyPr/>
          <a:lstStyle>
            <a:lvl1pPr marL="0" indent="0">
              <a:buNone/>
              <a:defRPr sz="1800">
                <a:solidFill>
                  <a:schemeClr val="tx1">
                    <a:tint val="75000"/>
                  </a:schemeClr>
                </a:solidFill>
              </a:defRPr>
            </a:lvl1pPr>
            <a:lvl2pPr marL="342891" indent="0">
              <a:buNone/>
              <a:defRPr sz="1500">
                <a:solidFill>
                  <a:schemeClr val="tx1">
                    <a:tint val="75000"/>
                  </a:schemeClr>
                </a:solidFill>
              </a:defRPr>
            </a:lvl2pPr>
            <a:lvl3pPr marL="685783" indent="0">
              <a:buNone/>
              <a:defRPr sz="1351">
                <a:solidFill>
                  <a:schemeClr val="tx1">
                    <a:tint val="75000"/>
                  </a:schemeClr>
                </a:solidFill>
              </a:defRPr>
            </a:lvl3pPr>
            <a:lvl4pPr marL="1028674"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9" indent="0">
              <a:buNone/>
              <a:defRPr sz="1200">
                <a:solidFill>
                  <a:schemeClr val="tx1">
                    <a:tint val="75000"/>
                  </a:schemeClr>
                </a:solidFill>
              </a:defRPr>
            </a:lvl7pPr>
            <a:lvl8pPr marL="2400240" indent="0">
              <a:buNone/>
              <a:defRPr sz="1200">
                <a:solidFill>
                  <a:schemeClr val="tx1">
                    <a:tint val="75000"/>
                  </a:schemeClr>
                </a:solidFill>
              </a:defRPr>
            </a:lvl8pPr>
            <a:lvl9pPr marL="2743131"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1303262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1"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2311963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2" y="365129"/>
            <a:ext cx="7886700" cy="1325563"/>
          </a:xfrm>
        </p:spPr>
        <p:txBody>
          <a:bodyPr/>
          <a:lstStyle/>
          <a:p>
            <a:r>
              <a:rPr lang="en-US"/>
              <a:t>Click to edit Master title style</a:t>
            </a:r>
          </a:p>
        </p:txBody>
      </p:sp>
      <p:sp>
        <p:nvSpPr>
          <p:cNvPr id="3" name="Text Placeholder 2"/>
          <p:cNvSpPr>
            <a:spLocks noGrp="1"/>
          </p:cNvSpPr>
          <p:nvPr>
            <p:ph type="body" idx="1"/>
          </p:nvPr>
        </p:nvSpPr>
        <p:spPr>
          <a:xfrm>
            <a:off x="629842" y="1681164"/>
            <a:ext cx="3868340"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3" y="1681164"/>
            <a:ext cx="3887391" cy="823912"/>
          </a:xfrm>
        </p:spPr>
        <p:txBody>
          <a:bodyPr anchor="b"/>
          <a:lstStyle>
            <a:lvl1pPr marL="0" indent="0">
              <a:buNone/>
              <a:defRPr sz="1800" b="1"/>
            </a:lvl1pPr>
            <a:lvl2pPr marL="342891" indent="0">
              <a:buNone/>
              <a:defRPr sz="1500" b="1"/>
            </a:lvl2pPr>
            <a:lvl3pPr marL="685783" indent="0">
              <a:buNone/>
              <a:defRPr sz="1351" b="1"/>
            </a:lvl3pPr>
            <a:lvl4pPr marL="1028674" indent="0">
              <a:buNone/>
              <a:defRPr sz="1200" b="1"/>
            </a:lvl4pPr>
            <a:lvl5pPr marL="1371566" indent="0">
              <a:buNone/>
              <a:defRPr sz="1200" b="1"/>
            </a:lvl5pPr>
            <a:lvl6pPr marL="1714457" indent="0">
              <a:buNone/>
              <a:defRPr sz="1200" b="1"/>
            </a:lvl6pPr>
            <a:lvl7pPr marL="2057349" indent="0">
              <a:buNone/>
              <a:defRPr sz="1200" b="1"/>
            </a:lvl7pPr>
            <a:lvl8pPr marL="2400240" indent="0">
              <a:buNone/>
              <a:defRPr sz="1200" b="1"/>
            </a:lvl8pPr>
            <a:lvl9pPr marL="2743131" indent="0">
              <a:buNone/>
              <a:defRPr sz="1200" b="1"/>
            </a:lvl9pPr>
          </a:lstStyle>
          <a:p>
            <a:pPr lvl="0"/>
            <a:r>
              <a:rPr lang="en-US"/>
              <a:t>Edit Master text styles</a:t>
            </a:r>
          </a:p>
        </p:txBody>
      </p:sp>
      <p:sp>
        <p:nvSpPr>
          <p:cNvPr id="6" name="Content Placeholder 5"/>
          <p:cNvSpPr>
            <a:spLocks noGrp="1"/>
          </p:cNvSpPr>
          <p:nvPr>
            <p:ph sz="quarter" idx="4"/>
          </p:nvPr>
        </p:nvSpPr>
        <p:spPr>
          <a:xfrm>
            <a:off x="4629153"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1728608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310530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18901152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9"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3887391" y="987429"/>
            <a:ext cx="462915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1" y="2057400"/>
            <a:ext cx="2949179"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Edit Master text styles</a:t>
            </a:r>
          </a:p>
        </p:txBody>
      </p:sp>
      <p:sp>
        <p:nvSpPr>
          <p:cNvPr id="5" name="Date Placeholder 4"/>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37422482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9"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3887391" y="987429"/>
            <a:ext cx="4629151" cy="4873625"/>
          </a:xfrm>
        </p:spPr>
        <p:txBody>
          <a:bodyPr/>
          <a:lstStyle>
            <a:lvl1pPr marL="0" indent="0">
              <a:buNone/>
              <a:defRPr sz="2400"/>
            </a:lvl1pPr>
            <a:lvl2pPr marL="342891" indent="0">
              <a:buNone/>
              <a:defRPr sz="2100"/>
            </a:lvl2pPr>
            <a:lvl3pPr marL="685783" indent="0">
              <a:buNone/>
              <a:defRPr sz="1800"/>
            </a:lvl3pPr>
            <a:lvl4pPr marL="1028674" indent="0">
              <a:buNone/>
              <a:defRPr sz="1500"/>
            </a:lvl4pPr>
            <a:lvl5pPr marL="1371566" indent="0">
              <a:buNone/>
              <a:defRPr sz="1500"/>
            </a:lvl5pPr>
            <a:lvl6pPr marL="1714457" indent="0">
              <a:buNone/>
              <a:defRPr sz="1500"/>
            </a:lvl6pPr>
            <a:lvl7pPr marL="2057349" indent="0">
              <a:buNone/>
              <a:defRPr sz="1500"/>
            </a:lvl7pPr>
            <a:lvl8pPr marL="2400240" indent="0">
              <a:buNone/>
              <a:defRPr sz="1500"/>
            </a:lvl8pPr>
            <a:lvl9pPr marL="2743131" indent="0">
              <a:buNone/>
              <a:defRPr sz="1500"/>
            </a:lvl9pPr>
          </a:lstStyle>
          <a:p>
            <a:endParaRPr lang="en-US" dirty="0"/>
          </a:p>
        </p:txBody>
      </p:sp>
      <p:sp>
        <p:nvSpPr>
          <p:cNvPr id="4" name="Text Placeholder 3"/>
          <p:cNvSpPr>
            <a:spLocks noGrp="1"/>
          </p:cNvSpPr>
          <p:nvPr>
            <p:ph type="body" sz="half" idx="2"/>
          </p:nvPr>
        </p:nvSpPr>
        <p:spPr>
          <a:xfrm>
            <a:off x="629841" y="2057400"/>
            <a:ext cx="2949179" cy="3811588"/>
          </a:xfrm>
        </p:spPr>
        <p:txBody>
          <a:bodyPr/>
          <a:lstStyle>
            <a:lvl1pPr marL="0" indent="0">
              <a:buNone/>
              <a:defRPr sz="1200"/>
            </a:lvl1pPr>
            <a:lvl2pPr marL="342891" indent="0">
              <a:buNone/>
              <a:defRPr sz="1051"/>
            </a:lvl2pPr>
            <a:lvl3pPr marL="685783" indent="0">
              <a:buNone/>
              <a:defRPr sz="900"/>
            </a:lvl3pPr>
            <a:lvl4pPr marL="1028674" indent="0">
              <a:buNone/>
              <a:defRPr sz="751"/>
            </a:lvl4pPr>
            <a:lvl5pPr marL="1371566" indent="0">
              <a:buNone/>
              <a:defRPr sz="751"/>
            </a:lvl5pPr>
            <a:lvl6pPr marL="1714457" indent="0">
              <a:buNone/>
              <a:defRPr sz="751"/>
            </a:lvl6pPr>
            <a:lvl7pPr marL="2057349" indent="0">
              <a:buNone/>
              <a:defRPr sz="751"/>
            </a:lvl7pPr>
            <a:lvl8pPr marL="2400240" indent="0">
              <a:buNone/>
              <a:defRPr sz="751"/>
            </a:lvl8pPr>
            <a:lvl9pPr marL="2743131" indent="0">
              <a:buNone/>
              <a:defRPr sz="751"/>
            </a:lvl9pPr>
          </a:lstStyle>
          <a:p>
            <a:pPr lvl="0"/>
            <a:r>
              <a:rPr lang="en-US"/>
              <a:t>Edit Master text styles</a:t>
            </a:r>
          </a:p>
        </p:txBody>
      </p:sp>
      <p:sp>
        <p:nvSpPr>
          <p:cNvPr id="5" name="Date Placeholder 4"/>
          <p:cNvSpPr>
            <a:spLocks noGrp="1"/>
          </p:cNvSpPr>
          <p:nvPr>
            <p:ph type="dt" sz="half" idx="10"/>
          </p:nvPr>
        </p:nvSpPr>
        <p:spPr/>
        <p:txBody>
          <a:bodyPr/>
          <a:lstStyle/>
          <a:p>
            <a:fld id="{78C72316-9425-4A42-9349-34AFA0907852}" type="datetimeFigureOut">
              <a:rPr lang="en-US" smtClean="0"/>
              <a:t>8/7/2026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3EE02CA-2878-4685-A671-AC3E77C38586}" type="slidenum">
              <a:rPr lang="en-US" smtClean="0"/>
              <a:t>‹#›</a:t>
            </a:fld>
            <a:endParaRPr lang="en-US" dirty="0"/>
          </a:p>
        </p:txBody>
      </p:sp>
    </p:spTree>
    <p:extLst>
      <p:ext uri="{BB962C8B-B14F-4D97-AF65-F5344CB8AC3E}">
        <p14:creationId xmlns:p14="http://schemas.microsoft.com/office/powerpoint/2010/main" val="3487236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365129"/>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1"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1" y="6356354"/>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8C72316-9425-4A42-9349-34AFA0907852}" type="datetimeFigureOut">
              <a:rPr lang="en-US" smtClean="0"/>
              <a:t>8/7/2026</a:t>
            </a:fld>
            <a:endParaRPr lang="en-US" dirty="0"/>
          </a:p>
        </p:txBody>
      </p:sp>
      <p:sp>
        <p:nvSpPr>
          <p:cNvPr id="5" name="Footer Placeholder 4"/>
          <p:cNvSpPr>
            <a:spLocks noGrp="1"/>
          </p:cNvSpPr>
          <p:nvPr>
            <p:ph type="ftr" sz="quarter" idx="3"/>
          </p:nvPr>
        </p:nvSpPr>
        <p:spPr>
          <a:xfrm>
            <a:off x="3028951" y="6356354"/>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1" y="6356354"/>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EE02CA-2878-4685-A671-AC3E77C38586}" type="slidenum">
              <a:rPr lang="en-US" smtClean="0"/>
              <a:t>‹#›</a:t>
            </a:fld>
            <a:endParaRPr lang="en-US" dirty="0"/>
          </a:p>
        </p:txBody>
      </p:sp>
    </p:spTree>
    <p:extLst>
      <p:ext uri="{BB962C8B-B14F-4D97-AF65-F5344CB8AC3E}">
        <p14:creationId xmlns:p14="http://schemas.microsoft.com/office/powerpoint/2010/main" val="173960401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6" r:id="rId12"/>
    <p:sldLayoutId id="2147483687" r:id="rId13"/>
    <p:sldLayoutId id="2147483688" r:id="rId14"/>
    <p:sldLayoutId id="2147483689" r:id="rId15"/>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1"/>
        </a:spcBef>
        <a:buFont typeface="Arial" panose="020B0604020202020204" pitchFamily="34" charset="0"/>
        <a:buChar char="•"/>
        <a:defRPr sz="2100" kern="1200">
          <a:solidFill>
            <a:schemeClr val="tx1"/>
          </a:solidFill>
          <a:latin typeface="+mn-lt"/>
          <a:ea typeface="+mn-ea"/>
          <a:cs typeface="+mn-cs"/>
        </a:defRPr>
      </a:lvl1pPr>
      <a:lvl2pPr marL="514338"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9"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1"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5pPr>
      <a:lvl6pPr marL="1885904"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8pPr>
      <a:lvl9pPr marL="2914578" indent="-171446" algn="l" defTabSz="685783" rtl="0" eaLnBrk="1" latinLnBrk="0" hangingPunct="1">
        <a:lnSpc>
          <a:spcPct val="90000"/>
        </a:lnSpc>
        <a:spcBef>
          <a:spcPts val="375"/>
        </a:spcBef>
        <a:buFont typeface="Arial" panose="020B0604020202020204" pitchFamily="34" charset="0"/>
        <a:buChar char="•"/>
        <a:defRPr sz="1351" kern="1200">
          <a:solidFill>
            <a:schemeClr val="tx1"/>
          </a:solidFill>
          <a:latin typeface="+mn-lt"/>
          <a:ea typeface="+mn-ea"/>
          <a:cs typeface="+mn-cs"/>
        </a:defRPr>
      </a:lvl9pPr>
    </p:bodyStyle>
    <p:otherStyle>
      <a:defPPr>
        <a:defRPr lang="en-US"/>
      </a:defPPr>
      <a:lvl1pPr marL="0" algn="l" defTabSz="685783" rtl="0" eaLnBrk="1" latinLnBrk="0" hangingPunct="1">
        <a:defRPr sz="1351" kern="1200">
          <a:solidFill>
            <a:schemeClr val="tx1"/>
          </a:solidFill>
          <a:latin typeface="+mn-lt"/>
          <a:ea typeface="+mn-ea"/>
          <a:cs typeface="+mn-cs"/>
        </a:defRPr>
      </a:lvl1pPr>
      <a:lvl2pPr marL="342891" algn="l" defTabSz="685783" rtl="0" eaLnBrk="1" latinLnBrk="0" hangingPunct="1">
        <a:defRPr sz="1351" kern="1200">
          <a:solidFill>
            <a:schemeClr val="tx1"/>
          </a:solidFill>
          <a:latin typeface="+mn-lt"/>
          <a:ea typeface="+mn-ea"/>
          <a:cs typeface="+mn-cs"/>
        </a:defRPr>
      </a:lvl2pPr>
      <a:lvl3pPr marL="685783" algn="l" defTabSz="685783" rtl="0" eaLnBrk="1" latinLnBrk="0" hangingPunct="1">
        <a:defRPr sz="1351" kern="1200">
          <a:solidFill>
            <a:schemeClr val="tx1"/>
          </a:solidFill>
          <a:latin typeface="+mn-lt"/>
          <a:ea typeface="+mn-ea"/>
          <a:cs typeface="+mn-cs"/>
        </a:defRPr>
      </a:lvl3pPr>
      <a:lvl4pPr marL="1028674" algn="l" defTabSz="685783" rtl="0" eaLnBrk="1" latinLnBrk="0" hangingPunct="1">
        <a:defRPr sz="1351" kern="1200">
          <a:solidFill>
            <a:schemeClr val="tx1"/>
          </a:solidFill>
          <a:latin typeface="+mn-lt"/>
          <a:ea typeface="+mn-ea"/>
          <a:cs typeface="+mn-cs"/>
        </a:defRPr>
      </a:lvl4pPr>
      <a:lvl5pPr marL="1371566" algn="l" defTabSz="685783" rtl="0" eaLnBrk="1" latinLnBrk="0" hangingPunct="1">
        <a:defRPr sz="1351" kern="1200">
          <a:solidFill>
            <a:schemeClr val="tx1"/>
          </a:solidFill>
          <a:latin typeface="+mn-lt"/>
          <a:ea typeface="+mn-ea"/>
          <a:cs typeface="+mn-cs"/>
        </a:defRPr>
      </a:lvl5pPr>
      <a:lvl6pPr marL="1714457" algn="l" defTabSz="685783" rtl="0" eaLnBrk="1" latinLnBrk="0" hangingPunct="1">
        <a:defRPr sz="1351" kern="1200">
          <a:solidFill>
            <a:schemeClr val="tx1"/>
          </a:solidFill>
          <a:latin typeface="+mn-lt"/>
          <a:ea typeface="+mn-ea"/>
          <a:cs typeface="+mn-cs"/>
        </a:defRPr>
      </a:lvl6pPr>
      <a:lvl7pPr marL="2057349" algn="l" defTabSz="685783" rtl="0" eaLnBrk="1" latinLnBrk="0" hangingPunct="1">
        <a:defRPr sz="1351" kern="1200">
          <a:solidFill>
            <a:schemeClr val="tx1"/>
          </a:solidFill>
          <a:latin typeface="+mn-lt"/>
          <a:ea typeface="+mn-ea"/>
          <a:cs typeface="+mn-cs"/>
        </a:defRPr>
      </a:lvl7pPr>
      <a:lvl8pPr marL="2400240" algn="l" defTabSz="685783" rtl="0" eaLnBrk="1" latinLnBrk="0" hangingPunct="1">
        <a:defRPr sz="1351" kern="1200">
          <a:solidFill>
            <a:schemeClr val="tx1"/>
          </a:solidFill>
          <a:latin typeface="+mn-lt"/>
          <a:ea typeface="+mn-ea"/>
          <a:cs typeface="+mn-cs"/>
        </a:defRPr>
      </a:lvl8pPr>
      <a:lvl9pPr marL="2743131" algn="l" defTabSz="685783" rtl="0" eaLnBrk="1" latinLnBrk="0" hangingPunct="1">
        <a:defRPr sz="135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7.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4.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7.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7.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7.png"/><Relationship Id="rId5" Type="http://schemas.openxmlformats.org/officeDocument/2006/relationships/image" Target="../media/image17.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4.m4a"/><Relationship Id="rId1" Type="http://schemas.microsoft.com/office/2007/relationships/media" Target="../media/media14.m4a"/><Relationship Id="rId5" Type="http://schemas.openxmlformats.org/officeDocument/2006/relationships/image" Target="../media/image7.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7.png"/><Relationship Id="rId5" Type="http://schemas.openxmlformats.org/officeDocument/2006/relationships/image" Target="../media/image18.jp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7.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7.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4.xml"/><Relationship Id="rId7" Type="http://schemas.openxmlformats.org/officeDocument/2006/relationships/image" Target="../media/image21.png"/><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customXml" Target="../ink/ink1.xml"/><Relationship Id="rId5" Type="http://schemas.openxmlformats.org/officeDocument/2006/relationships/image" Target="../media/image19.jp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8" Type="http://schemas.microsoft.com/office/2011/relationships/inkAction" Target="../ink/inkAction1.xml"/><Relationship Id="rId3" Type="http://schemas.openxmlformats.org/officeDocument/2006/relationships/audio" Target="../media/media2.m4a"/><Relationship Id="rId7" Type="http://schemas.openxmlformats.org/officeDocument/2006/relationships/hyperlink" Target="https://www.uakron.edu/gradsch/docs/gdln.pdf" TargetMode="External"/><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8.png"/><Relationship Id="rId5" Type="http://schemas.openxmlformats.org/officeDocument/2006/relationships/notesSlide" Target="../notesSlides/notesSlide2.xml"/><Relationship Id="rId10" Type="http://schemas.openxmlformats.org/officeDocument/2006/relationships/image" Target="../media/image7.png"/><Relationship Id="rId4" Type="http://schemas.openxmlformats.org/officeDocument/2006/relationships/slideLayout" Target="../slideLayouts/slideLayout13.xml"/><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7.png"/><Relationship Id="rId5" Type="http://schemas.openxmlformats.org/officeDocument/2006/relationships/image" Target="../media/image20.jp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7.png"/><Relationship Id="rId5" Type="http://schemas.openxmlformats.org/officeDocument/2006/relationships/image" Target="../media/image2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7.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4.xml"/><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7.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7.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7.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6.m4a"/><Relationship Id="rId1" Type="http://schemas.microsoft.com/office/2007/relationships/media" Target="../media/media26.m4a"/><Relationship Id="rId5" Type="http://schemas.openxmlformats.org/officeDocument/2006/relationships/image" Target="../media/image7.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14.xml"/><Relationship Id="rId4" Type="http://schemas.openxmlformats.org/officeDocument/2006/relationships/image" Target="../media/image29.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7.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7.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7.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7.png"/><Relationship Id="rId4"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32.png"/><Relationship Id="rId5" Type="http://schemas.openxmlformats.org/officeDocument/2006/relationships/hyperlink" Target="mailto:dphillipp@uakron.edu" TargetMode="External"/><Relationship Id="rId4"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4.xml"/><Relationship Id="rId7" Type="http://schemas.openxmlformats.org/officeDocument/2006/relationships/hyperlink" Target="https://commons.wikimedia.org/wiki/File:OOjs_UI_icon_notice-warning.svg" TargetMode="Externa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33.png"/><Relationship Id="rId5" Type="http://schemas.openxmlformats.org/officeDocument/2006/relationships/hyperlink" Target="https://etdadmin.ohiolink.edu/" TargetMode="External"/><Relationship Id="rId4"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7.png"/><Relationship Id="rId5" Type="http://schemas.openxmlformats.org/officeDocument/2006/relationships/image" Target="../media/image34.png"/><Relationship Id="rId4"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7.png"/><Relationship Id="rId4"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7.png"/><Relationship Id="rId5" Type="http://schemas.openxmlformats.org/officeDocument/2006/relationships/image" Target="../media/image35.png"/><Relationship Id="rId4"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1.xml"/><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uakron.edu/dotAsset/677911.pdf" TargetMode="External"/><Relationship Id="rId2" Type="http://schemas.openxmlformats.org/officeDocument/2006/relationships/notesSlide" Target="../notesSlides/notesSlide42.xml"/><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37.png"/><Relationship Id="rId5" Type="http://schemas.openxmlformats.org/officeDocument/2006/relationships/hyperlink" Target="https://www.uakron.edu/dotAsset/677911.pdf" TargetMode="External"/><Relationship Id="rId4"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7.png"/><Relationship Id="rId5" Type="http://schemas.openxmlformats.org/officeDocument/2006/relationships/image" Target="../media/image38.png"/><Relationship Id="rId4"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38.m4a"/><Relationship Id="rId1" Type="http://schemas.microsoft.com/office/2007/relationships/media" Target="../media/media38.m4a"/><Relationship Id="rId5" Type="http://schemas.openxmlformats.org/officeDocument/2006/relationships/image" Target="../media/image7.png"/><Relationship Id="rId4"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39.m4a"/><Relationship Id="rId1" Type="http://schemas.microsoft.com/office/2007/relationships/media" Target="../media/media39.m4a"/><Relationship Id="rId6" Type="http://schemas.openxmlformats.org/officeDocument/2006/relationships/image" Target="../media/image7.png"/><Relationship Id="rId5" Type="http://schemas.openxmlformats.org/officeDocument/2006/relationships/image" Target="../media/image39.jpg"/><Relationship Id="rId4"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audio" Target="../media/media40.m4a"/><Relationship Id="rId1" Type="http://schemas.microsoft.com/office/2007/relationships/media" Target="../media/media40.m4a"/><Relationship Id="rId6" Type="http://schemas.openxmlformats.org/officeDocument/2006/relationships/image" Target="../media/image40.png"/><Relationship Id="rId5" Type="http://schemas.openxmlformats.org/officeDocument/2006/relationships/image" Target="../media/image39.jpg"/><Relationship Id="rId4"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audio" Target="../media/media41.m4a"/><Relationship Id="rId1" Type="http://schemas.microsoft.com/office/2007/relationships/media" Target="../media/media41.m4a"/><Relationship Id="rId6" Type="http://schemas.openxmlformats.org/officeDocument/2006/relationships/image" Target="../media/image41.jfif"/><Relationship Id="rId5" Type="http://schemas.openxmlformats.org/officeDocument/2006/relationships/image" Target="../media/image39.jpg"/><Relationship Id="rId4"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12.xml"/><Relationship Id="rId7" Type="http://schemas.openxmlformats.org/officeDocument/2006/relationships/image" Target="../media/image7.png"/><Relationship Id="rId2" Type="http://schemas.openxmlformats.org/officeDocument/2006/relationships/audio" Target="../media/media42.m4a"/><Relationship Id="rId1" Type="http://schemas.microsoft.com/office/2007/relationships/media" Target="../media/media42.m4a"/><Relationship Id="rId6" Type="http://schemas.openxmlformats.org/officeDocument/2006/relationships/image" Target="../media/image43.jpg"/><Relationship Id="rId5" Type="http://schemas.openxmlformats.org/officeDocument/2006/relationships/image" Target="../media/image42.jpg"/><Relationship Id="rId4"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7.png"/><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11.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3.m4a"/><Relationship Id="rId1" Type="http://schemas.microsoft.com/office/2007/relationships/media" Target="../media/media43.m4a"/><Relationship Id="rId6" Type="http://schemas.openxmlformats.org/officeDocument/2006/relationships/image" Target="../media/image7.png"/><Relationship Id="rId5" Type="http://schemas.openxmlformats.org/officeDocument/2006/relationships/image" Target="../media/image44.png"/><Relationship Id="rId4"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44.m4a"/><Relationship Id="rId1" Type="http://schemas.microsoft.com/office/2007/relationships/media" Target="../media/media44.m4a"/><Relationship Id="rId6" Type="http://schemas.openxmlformats.org/officeDocument/2006/relationships/image" Target="../media/image7.png"/><Relationship Id="rId5" Type="http://schemas.openxmlformats.org/officeDocument/2006/relationships/hyperlink" Target="mailto:greene@uakron.edu" TargetMode="External"/><Relationship Id="rId4" Type="http://schemas.openxmlformats.org/officeDocument/2006/relationships/notesSlide" Target="../notesSlides/notesSlide51.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7.pn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7.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5" Type="http://schemas.openxmlformats.org/officeDocument/2006/relationships/image" Target="../media/image7.pn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7.png"/><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14.png"/><Relationship Id="rId5" Type="http://schemas.microsoft.com/office/2011/relationships/inkAction" Target="../ink/inkAction2.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1E02E537-87CC-4FEC-9F09-DB972B14ABD6}"/>
              </a:ext>
            </a:extLst>
          </p:cNvPr>
          <p:cNvSpPr>
            <a:spLocks noGrp="1"/>
          </p:cNvSpPr>
          <p:nvPr>
            <p:ph type="subTitle" idx="1"/>
          </p:nvPr>
        </p:nvSpPr>
        <p:spPr>
          <a:xfrm>
            <a:off x="473307" y="1805273"/>
            <a:ext cx="5105858" cy="3257057"/>
          </a:xfrm>
        </p:spPr>
        <p:txBody>
          <a:bodyPr anchor="t">
            <a:noAutofit/>
          </a:bodyPr>
          <a:lstStyle/>
          <a:p>
            <a:r>
              <a:rPr lang="en-US" dirty="0"/>
              <a:t>Formatting your </a:t>
            </a:r>
            <a:endParaRPr lang="en-US" sz="1100" dirty="0"/>
          </a:p>
          <a:p>
            <a:r>
              <a:rPr lang="en-US" dirty="0"/>
              <a:t>Thesis</a:t>
            </a:r>
          </a:p>
          <a:p>
            <a:r>
              <a:rPr lang="en-US" dirty="0"/>
              <a:t> or</a:t>
            </a:r>
          </a:p>
          <a:p>
            <a:r>
              <a:rPr lang="en-US" dirty="0"/>
              <a:t>Dissertation</a:t>
            </a:r>
          </a:p>
        </p:txBody>
      </p:sp>
      <p:sp>
        <p:nvSpPr>
          <p:cNvPr id="4" name="Text Placeholder 3">
            <a:extLst>
              <a:ext uri="{FF2B5EF4-FFF2-40B4-BE49-F238E27FC236}">
                <a16:creationId xmlns:a16="http://schemas.microsoft.com/office/drawing/2014/main" id="{FEABF9DD-52BF-4EF2-AB5A-27CEB4595A07}"/>
              </a:ext>
            </a:extLst>
          </p:cNvPr>
          <p:cNvSpPr>
            <a:spLocks noGrp="1"/>
          </p:cNvSpPr>
          <p:nvPr>
            <p:ph type="body" sz="quarter" idx="15"/>
          </p:nvPr>
        </p:nvSpPr>
        <p:spPr>
          <a:xfrm>
            <a:off x="485775" y="5951623"/>
            <a:ext cx="3115554" cy="558800"/>
          </a:xfrm>
        </p:spPr>
        <p:txBody>
          <a:bodyPr/>
          <a:lstStyle/>
          <a:p>
            <a:r>
              <a:rPr lang="en-US" dirty="0"/>
              <a:t>Deborah A. Phillipp, M.Ed.</a:t>
            </a:r>
          </a:p>
          <a:p>
            <a:r>
              <a:rPr lang="en-US" dirty="0"/>
              <a:t>Director, Graduate Admissions &amp; Student Services</a:t>
            </a:r>
          </a:p>
        </p:txBody>
      </p:sp>
      <p:pic>
        <p:nvPicPr>
          <p:cNvPr id="13" name="Audio 12">
            <a:hlinkClick r:id="" action="ppaction://media"/>
            <a:extLst>
              <a:ext uri="{FF2B5EF4-FFF2-40B4-BE49-F238E27FC236}">
                <a16:creationId xmlns:a16="http://schemas.microsoft.com/office/drawing/2014/main" id="{CFFCF7A1-E7CF-24E2-9A29-4DD50020A9B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660147795"/>
      </p:ext>
    </p:extLst>
  </p:cSld>
  <p:clrMapOvr>
    <a:masterClrMapping/>
  </p:clrMapOvr>
  <mc:AlternateContent xmlns:mc="http://schemas.openxmlformats.org/markup-compatibility/2006" xmlns:p14="http://schemas.microsoft.com/office/powerpoint/2010/main">
    <mc:Choice Requires="p14">
      <p:transition spd="slow" p14:dur="2000" advTm="48102"/>
    </mc:Choice>
    <mc:Fallback xmlns="">
      <p:transition spd="slow" advTm="481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3" y="1882593"/>
            <a:ext cx="7763435" cy="4243575"/>
          </a:xfrm>
        </p:spPr>
        <p:txBody>
          <a:bodyPr/>
          <a:lstStyle/>
          <a:p>
            <a:pPr marL="342882" lvl="1" indent="0">
              <a:buNone/>
            </a:pPr>
            <a:endParaRPr lang="en-US" altLang="en-US" dirty="0">
              <a:latin typeface="Verdana" panose="020B0604030504040204" pitchFamily="34" charset="0"/>
              <a:ea typeface="Verdana" panose="020B0604030504040204" pitchFamily="34" charset="0"/>
              <a:cs typeface="Verdana" panose="020B0604030504040204" pitchFamily="34" charset="0"/>
            </a:endParaRPr>
          </a:p>
          <a:p>
            <a:r>
              <a:rPr lang="en-US" altLang="en-US" sz="1800" dirty="0"/>
              <a:t>Page number embellishments are </a:t>
            </a:r>
            <a:r>
              <a:rPr lang="en-US" altLang="en-US" sz="1800" b="1" i="1" u="sng" dirty="0"/>
              <a:t>not</a:t>
            </a:r>
            <a:r>
              <a:rPr lang="en-US" altLang="en-US" sz="1800" dirty="0"/>
              <a:t> permitted (1a, 1b, etc.)</a:t>
            </a:r>
          </a:p>
          <a:p>
            <a:endParaRPr lang="en-US" altLang="en-US" sz="1800" dirty="0"/>
          </a:p>
          <a:p>
            <a:r>
              <a:rPr lang="en-US" altLang="en-US" sz="1800" dirty="0"/>
              <a:t>All pages have the page number placed at the bottom of the page, centered under the text at the 1 inch bottom margin.</a:t>
            </a:r>
          </a:p>
          <a:p>
            <a:pPr marL="0" indent="0">
              <a:buNone/>
            </a:pPr>
            <a:endParaRPr lang="en-US" altLang="en-US" sz="1800" dirty="0"/>
          </a:p>
          <a:p>
            <a:r>
              <a:rPr lang="en-US" altLang="en-US" sz="1800" dirty="0">
                <a:cs typeface="Verdana" panose="020B0604030504040204" pitchFamily="34" charset="0"/>
              </a:rPr>
              <a:t>Copyright page (optional page)</a:t>
            </a:r>
          </a:p>
          <a:p>
            <a:pPr lvl="1"/>
            <a:r>
              <a:rPr lang="en-US" altLang="en-US" dirty="0">
                <a:latin typeface="Verdana" panose="020B0604030504040204" pitchFamily="34" charset="0"/>
                <a:ea typeface="Verdana" panose="020B0604030504040204" pitchFamily="34" charset="0"/>
                <a:cs typeface="Verdana" panose="020B0604030504040204" pitchFamily="34" charset="0"/>
              </a:rPr>
              <a:t>is placed as the very first page (</a:t>
            </a:r>
            <a:r>
              <a:rPr lang="en-US" altLang="en-US" u="sng" dirty="0">
                <a:latin typeface="Verdana" panose="020B0604030504040204" pitchFamily="34" charset="0"/>
                <a:ea typeface="Verdana" panose="020B0604030504040204" pitchFamily="34" charset="0"/>
                <a:cs typeface="Verdana" panose="020B0604030504040204" pitchFamily="34" charset="0"/>
              </a:rPr>
              <a:t>before</a:t>
            </a:r>
            <a:r>
              <a:rPr lang="en-US" altLang="en-US" dirty="0">
                <a:latin typeface="Verdana" panose="020B0604030504040204" pitchFamily="34" charset="0"/>
                <a:ea typeface="Verdana" panose="020B0604030504040204" pitchFamily="34" charset="0"/>
                <a:cs typeface="Verdana" panose="020B0604030504040204" pitchFamily="34" charset="0"/>
              </a:rPr>
              <a:t> the title page) </a:t>
            </a:r>
          </a:p>
          <a:p>
            <a:pPr lvl="1"/>
            <a:r>
              <a:rPr lang="en-US" altLang="en-US" dirty="0">
                <a:latin typeface="Verdana" panose="020B0604030504040204" pitchFamily="34" charset="0"/>
                <a:ea typeface="Verdana" panose="020B0604030504040204" pitchFamily="34" charset="0"/>
                <a:cs typeface="Verdana" panose="020B0604030504040204" pitchFamily="34" charset="0"/>
              </a:rPr>
              <a:t>is neither counted nor numbered</a:t>
            </a:r>
          </a:p>
          <a:p>
            <a:endParaRPr lang="en-US" dirty="0"/>
          </a:p>
        </p:txBody>
      </p:sp>
      <p:sp>
        <p:nvSpPr>
          <p:cNvPr id="6" name="Text Placeholder 5"/>
          <p:cNvSpPr>
            <a:spLocks noGrp="1"/>
          </p:cNvSpPr>
          <p:nvPr>
            <p:ph type="body" sz="quarter" idx="11"/>
          </p:nvPr>
        </p:nvSpPr>
        <p:spPr/>
        <p:txBody>
          <a:bodyPr/>
          <a:lstStyle/>
          <a:p>
            <a:r>
              <a:rPr lang="en-US" dirty="0"/>
              <a:t>Page Numbering (</a:t>
            </a:r>
            <a:r>
              <a:rPr lang="en-US" i="1" dirty="0" err="1"/>
              <a:t>con’t</a:t>
            </a:r>
            <a:r>
              <a:rPr lang="en-US" dirty="0"/>
              <a:t>)</a:t>
            </a:r>
          </a:p>
        </p:txBody>
      </p:sp>
      <p:pic>
        <p:nvPicPr>
          <p:cNvPr id="19" name="Audio 18">
            <a:hlinkClick r:id="" action="ppaction://media"/>
            <a:extLst>
              <a:ext uri="{FF2B5EF4-FFF2-40B4-BE49-F238E27FC236}">
                <a16:creationId xmlns:a16="http://schemas.microsoft.com/office/drawing/2014/main" id="{C9091DCD-BDA1-BA4E-53DD-F544A1B1FB1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640366695"/>
      </p:ext>
    </p:extLst>
  </p:cSld>
  <p:clrMapOvr>
    <a:masterClrMapping/>
  </p:clrMapOvr>
  <mc:AlternateContent xmlns:mc="http://schemas.openxmlformats.org/markup-compatibility/2006" xmlns:p14="http://schemas.microsoft.com/office/powerpoint/2010/main">
    <mc:Choice Requires="p14">
      <p:transition spd="slow" p14:dur="2000" advTm="102810"/>
    </mc:Choice>
    <mc:Fallback xmlns="">
      <p:transition spd="slow" advTm="1028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Content Placeholder 1"/>
          <p:cNvPicPr>
            <a:picLocks noGrp="1" noChangeAspect="1"/>
          </p:cNvPicPr>
          <p:nvPr>
            <p:ph sz="half" idx="2"/>
          </p:nvPr>
        </p:nvPicPr>
        <p:blipFill rotWithShape="1">
          <a:blip r:embed="rId3"/>
          <a:srcRect l="10119"/>
          <a:stretch/>
        </p:blipFill>
        <p:spPr>
          <a:xfrm>
            <a:off x="320039" y="965200"/>
            <a:ext cx="4299596" cy="5598702"/>
          </a:xfrm>
          <a:prstGeom prst="rect">
            <a:avLst/>
          </a:prstGeom>
          <a:ln>
            <a:solidFill>
              <a:schemeClr val="tx1"/>
            </a:solidFill>
          </a:ln>
        </p:spPr>
      </p:pic>
      <p:pic>
        <p:nvPicPr>
          <p:cNvPr id="4" name="Picture 3"/>
          <p:cNvPicPr>
            <a:picLocks noChangeAspect="1"/>
          </p:cNvPicPr>
          <p:nvPr/>
        </p:nvPicPr>
        <p:blipFill>
          <a:blip r:embed="rId4"/>
          <a:stretch>
            <a:fillRect/>
          </a:stretch>
        </p:blipFill>
        <p:spPr>
          <a:xfrm>
            <a:off x="4571999" y="965200"/>
            <a:ext cx="4434841" cy="5598702"/>
          </a:xfrm>
          <a:prstGeom prst="rect">
            <a:avLst/>
          </a:prstGeom>
          <a:ln>
            <a:solidFill>
              <a:schemeClr val="tx1"/>
            </a:solidFill>
          </a:ln>
        </p:spPr>
      </p:pic>
      <p:cxnSp>
        <p:nvCxnSpPr>
          <p:cNvPr id="10" name="Straight Arrow Connector 9"/>
          <p:cNvCxnSpPr/>
          <p:nvPr/>
        </p:nvCxnSpPr>
        <p:spPr>
          <a:xfrm>
            <a:off x="1154430" y="5429250"/>
            <a:ext cx="1097280" cy="937260"/>
          </a:xfrm>
          <a:prstGeom prst="straightConnector1">
            <a:avLst/>
          </a:prstGeom>
          <a:ln w="3492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1" name="Picture 10"/>
          <p:cNvPicPr>
            <a:picLocks noChangeAspect="1"/>
          </p:cNvPicPr>
          <p:nvPr/>
        </p:nvPicPr>
        <p:blipFill>
          <a:blip r:embed="rId5"/>
          <a:stretch>
            <a:fillRect/>
          </a:stretch>
        </p:blipFill>
        <p:spPr>
          <a:xfrm>
            <a:off x="5587835" y="5299618"/>
            <a:ext cx="1225402" cy="1066892"/>
          </a:xfrm>
          <a:prstGeom prst="rect">
            <a:avLst/>
          </a:prstGeom>
        </p:spPr>
      </p:pic>
    </p:spTree>
    <p:extLst>
      <p:ext uri="{BB962C8B-B14F-4D97-AF65-F5344CB8AC3E}">
        <p14:creationId xmlns:p14="http://schemas.microsoft.com/office/powerpoint/2010/main" val="2223108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5" y="1873627"/>
            <a:ext cx="7135905" cy="4252539"/>
          </a:xfrm>
        </p:spPr>
        <p:txBody>
          <a:bodyPr>
            <a:noAutofit/>
          </a:bodyPr>
          <a:lstStyle/>
          <a:p>
            <a:pPr>
              <a:spcBef>
                <a:spcPts val="0"/>
              </a:spcBef>
            </a:pPr>
            <a:r>
              <a:rPr lang="en-US" altLang="en-US" sz="2000" dirty="0">
                <a:cs typeface="Verdana" panose="020B0604030504040204" pitchFamily="34" charset="0"/>
              </a:rPr>
              <a:t>Copyright Notice </a:t>
            </a:r>
            <a:r>
              <a:rPr lang="en-US" altLang="en-US" dirty="0">
                <a:cs typeface="Verdana" panose="020B0604030504040204" pitchFamily="34" charset="0"/>
              </a:rPr>
              <a:t>(optional) </a:t>
            </a:r>
          </a:p>
          <a:p>
            <a:pPr>
              <a:spcBef>
                <a:spcPts val="0"/>
              </a:spcBef>
            </a:pPr>
            <a:r>
              <a:rPr lang="en-US" altLang="en-US" sz="2000" dirty="0">
                <a:cs typeface="Verdana" panose="020B0604030504040204" pitchFamily="34" charset="0"/>
              </a:rPr>
              <a:t>Title Page </a:t>
            </a:r>
            <a:r>
              <a:rPr lang="en-US" altLang="en-US" dirty="0">
                <a:cs typeface="Verdana" panose="020B0604030504040204" pitchFamily="34" charset="0"/>
              </a:rPr>
              <a:t>(</a:t>
            </a:r>
            <a:r>
              <a:rPr lang="en-US" altLang="en-US" dirty="0">
                <a:solidFill>
                  <a:srgbClr val="FF0000"/>
                </a:solidFill>
                <a:cs typeface="Verdana" panose="020B0604030504040204" pitchFamily="34" charset="0"/>
              </a:rPr>
              <a:t>not numbered</a:t>
            </a:r>
            <a:r>
              <a:rPr lang="en-US" altLang="en-US" dirty="0">
                <a:cs typeface="Verdana" panose="020B0604030504040204" pitchFamily="34" charset="0"/>
              </a:rPr>
              <a:t>)</a:t>
            </a:r>
          </a:p>
          <a:p>
            <a:pPr>
              <a:spcBef>
                <a:spcPts val="0"/>
              </a:spcBef>
            </a:pPr>
            <a:r>
              <a:rPr lang="en-US" altLang="en-US" sz="2000" dirty="0">
                <a:cs typeface="Verdana" panose="020B0604030504040204" pitchFamily="34" charset="0"/>
              </a:rPr>
              <a:t>Signature Page </a:t>
            </a:r>
            <a:r>
              <a:rPr lang="en-US" altLang="en-US" dirty="0">
                <a:cs typeface="Verdana" panose="020B0604030504040204" pitchFamily="34" charset="0"/>
              </a:rPr>
              <a:t>(</a:t>
            </a:r>
            <a:r>
              <a:rPr lang="en-US" altLang="en-US" dirty="0">
                <a:solidFill>
                  <a:srgbClr val="FF0000"/>
                </a:solidFill>
                <a:cs typeface="Verdana" panose="020B0604030504040204" pitchFamily="34" charset="0"/>
              </a:rPr>
              <a:t>page ii</a:t>
            </a:r>
            <a:r>
              <a:rPr lang="en-US" altLang="en-US" dirty="0">
                <a:cs typeface="Verdana" panose="020B0604030504040204" pitchFamily="34" charset="0"/>
              </a:rPr>
              <a:t>)</a:t>
            </a:r>
          </a:p>
          <a:p>
            <a:pPr>
              <a:spcBef>
                <a:spcPts val="0"/>
              </a:spcBef>
            </a:pPr>
            <a:r>
              <a:rPr lang="en-US" altLang="en-US" sz="2000" dirty="0">
                <a:cs typeface="Verdana" panose="020B0604030504040204" pitchFamily="34" charset="0"/>
              </a:rPr>
              <a:t>Abstract</a:t>
            </a:r>
            <a:endParaRPr lang="en-US" altLang="en-US" dirty="0">
              <a:cs typeface="Verdana" panose="020B0604030504040204" pitchFamily="34" charset="0"/>
            </a:endParaRPr>
          </a:p>
          <a:p>
            <a:pPr>
              <a:spcBef>
                <a:spcPts val="0"/>
              </a:spcBef>
            </a:pPr>
            <a:r>
              <a:rPr lang="en-US" altLang="en-US" sz="2000" dirty="0">
                <a:cs typeface="Verdana" panose="020B0604030504040204" pitchFamily="34" charset="0"/>
              </a:rPr>
              <a:t>Dedication </a:t>
            </a:r>
            <a:r>
              <a:rPr lang="en-US" altLang="en-US" dirty="0">
                <a:cs typeface="Verdana" panose="020B0604030504040204" pitchFamily="34" charset="0"/>
              </a:rPr>
              <a:t>(optional)</a:t>
            </a:r>
          </a:p>
          <a:p>
            <a:pPr>
              <a:spcBef>
                <a:spcPts val="0"/>
              </a:spcBef>
            </a:pPr>
            <a:r>
              <a:rPr lang="en-US" altLang="en-US" sz="2000" dirty="0">
                <a:cs typeface="Verdana" panose="020B0604030504040204" pitchFamily="34" charset="0"/>
              </a:rPr>
              <a:t>Acknowledgements </a:t>
            </a:r>
            <a:r>
              <a:rPr lang="en-US" altLang="en-US" dirty="0">
                <a:cs typeface="Verdana" panose="020B0604030504040204" pitchFamily="34" charset="0"/>
              </a:rPr>
              <a:t>(optional)</a:t>
            </a:r>
          </a:p>
          <a:p>
            <a:pPr>
              <a:spcBef>
                <a:spcPts val="0"/>
              </a:spcBef>
            </a:pPr>
            <a:r>
              <a:rPr lang="en-US" altLang="en-US" sz="2000" dirty="0">
                <a:cs typeface="Verdana" panose="020B0604030504040204" pitchFamily="34" charset="0"/>
              </a:rPr>
              <a:t>Table of Contents</a:t>
            </a:r>
          </a:p>
          <a:p>
            <a:pPr>
              <a:spcBef>
                <a:spcPts val="0"/>
              </a:spcBef>
            </a:pPr>
            <a:r>
              <a:rPr lang="en-US" altLang="en-US" sz="2000" dirty="0">
                <a:cs typeface="Verdana" panose="020B0604030504040204" pitchFamily="34" charset="0"/>
              </a:rPr>
              <a:t>List of Tables </a:t>
            </a:r>
            <a:r>
              <a:rPr lang="en-US" altLang="en-US" dirty="0">
                <a:cs typeface="Verdana" panose="020B0604030504040204" pitchFamily="34" charset="0"/>
              </a:rPr>
              <a:t>(as needed)</a:t>
            </a:r>
          </a:p>
          <a:p>
            <a:pPr>
              <a:spcBef>
                <a:spcPts val="0"/>
              </a:spcBef>
            </a:pPr>
            <a:r>
              <a:rPr lang="en-US" altLang="en-US" sz="2000" dirty="0">
                <a:cs typeface="Verdana" panose="020B0604030504040204" pitchFamily="34" charset="0"/>
              </a:rPr>
              <a:t>List of Figures </a:t>
            </a:r>
            <a:r>
              <a:rPr lang="en-US" altLang="en-US" dirty="0">
                <a:cs typeface="Verdana" panose="020B0604030504040204" pitchFamily="34" charset="0"/>
              </a:rPr>
              <a:t>(as needed)</a:t>
            </a:r>
          </a:p>
          <a:p>
            <a:pPr>
              <a:spcBef>
                <a:spcPts val="0"/>
              </a:spcBef>
            </a:pPr>
            <a:r>
              <a:rPr lang="en-US" altLang="en-US" sz="2000" dirty="0">
                <a:cs typeface="Verdana" panose="020B0604030504040204" pitchFamily="34" charset="0"/>
              </a:rPr>
              <a:t>List of Illustrations </a:t>
            </a:r>
            <a:r>
              <a:rPr lang="en-US" altLang="en-US" dirty="0">
                <a:cs typeface="Verdana" panose="020B0604030504040204" pitchFamily="34" charset="0"/>
              </a:rPr>
              <a:t>(as needed)</a:t>
            </a:r>
          </a:p>
          <a:p>
            <a:pPr>
              <a:spcBef>
                <a:spcPts val="0"/>
              </a:spcBef>
            </a:pPr>
            <a:r>
              <a:rPr lang="en-US" altLang="en-US" sz="2000" dirty="0">
                <a:cs typeface="Verdana" panose="020B0604030504040204" pitchFamily="34" charset="0"/>
              </a:rPr>
              <a:t>List of Schemes </a:t>
            </a:r>
            <a:r>
              <a:rPr lang="en-US" altLang="en-US" dirty="0">
                <a:cs typeface="Verdana" panose="020B0604030504040204" pitchFamily="34" charset="0"/>
              </a:rPr>
              <a:t>(as needed)</a:t>
            </a:r>
          </a:p>
          <a:p>
            <a:pPr>
              <a:spcBef>
                <a:spcPts val="0"/>
              </a:spcBef>
            </a:pPr>
            <a:r>
              <a:rPr lang="en-US" altLang="en-US" sz="2000" dirty="0">
                <a:cs typeface="Verdana" panose="020B0604030504040204" pitchFamily="34" charset="0"/>
              </a:rPr>
              <a:t>Chapters </a:t>
            </a:r>
            <a:r>
              <a:rPr lang="en-US" altLang="en-US" dirty="0">
                <a:cs typeface="Verdana" panose="020B0604030504040204" pitchFamily="34" charset="0"/>
              </a:rPr>
              <a:t>(</a:t>
            </a:r>
            <a:r>
              <a:rPr lang="en-US" altLang="en-US" dirty="0">
                <a:solidFill>
                  <a:srgbClr val="FF0000"/>
                </a:solidFill>
                <a:cs typeface="Verdana" panose="020B0604030504040204" pitchFamily="34" charset="0"/>
              </a:rPr>
              <a:t>begin Arabic page numbering</a:t>
            </a:r>
            <a:r>
              <a:rPr lang="en-US" altLang="en-US" dirty="0">
                <a:cs typeface="Verdana" panose="020B0604030504040204" pitchFamily="34" charset="0"/>
              </a:rPr>
              <a:t>, I, II, III, IV, V) </a:t>
            </a:r>
          </a:p>
          <a:p>
            <a:pPr>
              <a:spcBef>
                <a:spcPts val="0"/>
              </a:spcBef>
            </a:pPr>
            <a:r>
              <a:rPr lang="en-US" altLang="en-US" sz="2000" dirty="0">
                <a:cs typeface="Verdana" panose="020B0604030504040204" pitchFamily="34" charset="0"/>
              </a:rPr>
              <a:t>Bibliography </a:t>
            </a:r>
          </a:p>
          <a:p>
            <a:pPr>
              <a:spcBef>
                <a:spcPts val="0"/>
              </a:spcBef>
            </a:pPr>
            <a:r>
              <a:rPr lang="en-US" altLang="en-US" sz="2000" dirty="0">
                <a:cs typeface="Verdana" panose="020B0604030504040204" pitchFamily="34" charset="0"/>
              </a:rPr>
              <a:t>Appendices</a:t>
            </a:r>
            <a:endParaRPr lang="en-US" sz="2000" dirty="0"/>
          </a:p>
        </p:txBody>
      </p:sp>
      <p:sp>
        <p:nvSpPr>
          <p:cNvPr id="6" name="Text Placeholder 5"/>
          <p:cNvSpPr>
            <a:spLocks noGrp="1"/>
          </p:cNvSpPr>
          <p:nvPr>
            <p:ph type="body" sz="quarter" idx="11"/>
          </p:nvPr>
        </p:nvSpPr>
        <p:spPr/>
        <p:txBody>
          <a:bodyPr/>
          <a:lstStyle/>
          <a:p>
            <a:r>
              <a:rPr lang="en-US" dirty="0"/>
              <a:t>Manuscript Organization</a:t>
            </a:r>
          </a:p>
        </p:txBody>
      </p:sp>
      <p:pic>
        <p:nvPicPr>
          <p:cNvPr id="29" name="Audio 28">
            <a:hlinkClick r:id="" action="ppaction://media"/>
            <a:extLst>
              <a:ext uri="{FF2B5EF4-FFF2-40B4-BE49-F238E27FC236}">
                <a16:creationId xmlns:a16="http://schemas.microsoft.com/office/drawing/2014/main" id="{187891E9-D714-9F22-CD87-408F7DD3B94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215368190"/>
      </p:ext>
    </p:extLst>
  </p:cSld>
  <p:clrMapOvr>
    <a:masterClrMapping/>
  </p:clrMapOvr>
  <mc:AlternateContent xmlns:mc="http://schemas.openxmlformats.org/markup-compatibility/2006" xmlns:p14="http://schemas.microsoft.com/office/powerpoint/2010/main">
    <mc:Choice Requires="p14">
      <p:transition spd="slow" p14:dur="2000" advTm="110704"/>
    </mc:Choice>
    <mc:Fallback xmlns="">
      <p:transition spd="slow" advTm="1107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9"/>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2" y="1873627"/>
            <a:ext cx="7978588" cy="4252539"/>
          </a:xfrm>
        </p:spPr>
        <p:txBody>
          <a:bodyPr>
            <a:normAutofit fontScale="92500" lnSpcReduction="10000"/>
          </a:bodyPr>
          <a:lstStyle/>
          <a:p>
            <a:pPr>
              <a:lnSpc>
                <a:spcPct val="145000"/>
              </a:lnSpc>
              <a:spcBef>
                <a:spcPts val="0"/>
              </a:spcBef>
            </a:pPr>
            <a:r>
              <a:rPr lang="en-US" altLang="en-US" sz="2000" dirty="0">
                <a:cs typeface="Verdana" panose="020B0604030504040204" pitchFamily="34" charset="0"/>
              </a:rPr>
              <a:t>All text on this page is centered</a:t>
            </a:r>
          </a:p>
          <a:p>
            <a:pPr>
              <a:lnSpc>
                <a:spcPct val="145000"/>
              </a:lnSpc>
              <a:spcBef>
                <a:spcPts val="0"/>
              </a:spcBef>
            </a:pPr>
            <a:r>
              <a:rPr lang="en-US" altLang="en-US" sz="2000" dirty="0">
                <a:cs typeface="Verdana" panose="020B0604030504040204" pitchFamily="34" charset="0"/>
              </a:rPr>
              <a:t>Double space the entire page</a:t>
            </a:r>
          </a:p>
          <a:p>
            <a:pPr>
              <a:lnSpc>
                <a:spcPct val="145000"/>
              </a:lnSpc>
              <a:spcBef>
                <a:spcPts val="0"/>
              </a:spcBef>
            </a:pPr>
            <a:r>
              <a:rPr lang="en-US" altLang="en-US" sz="2000" dirty="0">
                <a:cs typeface="Verdana" panose="020B0604030504040204" pitchFamily="34" charset="0"/>
              </a:rPr>
              <a:t>The top margin is two-inches (2”)</a:t>
            </a:r>
          </a:p>
          <a:p>
            <a:r>
              <a:rPr lang="en-US" altLang="en-US" sz="2000" dirty="0">
                <a:cs typeface="Verdana" panose="020B0604030504040204" pitchFamily="34" charset="0"/>
              </a:rPr>
              <a:t>Title</a:t>
            </a:r>
          </a:p>
          <a:p>
            <a:pPr lvl="1"/>
            <a:r>
              <a:rPr lang="en-US" altLang="en-US" sz="2000" dirty="0">
                <a:latin typeface="Verdana" panose="020B0604030504040204" pitchFamily="34" charset="0"/>
                <a:ea typeface="Verdana" panose="020B0604030504040204" pitchFamily="34" charset="0"/>
                <a:cs typeface="Verdana" panose="020B0604030504040204" pitchFamily="34" charset="0"/>
              </a:rPr>
              <a:t>Must be in all capital letters</a:t>
            </a:r>
          </a:p>
          <a:p>
            <a:pPr lvl="1"/>
            <a:r>
              <a:rPr lang="en-US" altLang="en-US" sz="2000" dirty="0">
                <a:latin typeface="Verdana" panose="020B0604030504040204" pitchFamily="34" charset="0"/>
                <a:ea typeface="Verdana" panose="020B0604030504040204" pitchFamily="34" charset="0"/>
                <a:cs typeface="Verdana" panose="020B0604030504040204" pitchFamily="34" charset="0"/>
              </a:rPr>
              <a:t>Must be centered immediately below the two-inch top margin</a:t>
            </a:r>
          </a:p>
          <a:p>
            <a:pPr lvl="1"/>
            <a:endParaRPr lang="en-US" altLang="en-US" sz="2000" dirty="0">
              <a:latin typeface="Verdana" panose="020B0604030504040204" pitchFamily="34" charset="0"/>
              <a:ea typeface="Verdana" panose="020B0604030504040204" pitchFamily="34" charset="0"/>
              <a:cs typeface="Verdana" panose="020B0604030504040204" pitchFamily="34" charset="0"/>
            </a:endParaRPr>
          </a:p>
          <a:p>
            <a:r>
              <a:rPr lang="en-US" altLang="en-US" sz="2000" dirty="0">
                <a:cs typeface="Verdana" panose="020B0604030504040204" pitchFamily="34" charset="0"/>
              </a:rPr>
              <a:t>Graduation date</a:t>
            </a:r>
          </a:p>
          <a:p>
            <a:pPr lvl="1"/>
            <a:r>
              <a:rPr lang="en-US" altLang="en-US" sz="2000" dirty="0">
                <a:latin typeface="Verdana" panose="020B0604030504040204" pitchFamily="34" charset="0"/>
                <a:ea typeface="Verdana" panose="020B0604030504040204" pitchFamily="34" charset="0"/>
                <a:cs typeface="Verdana" panose="020B0604030504040204" pitchFamily="34" charset="0"/>
              </a:rPr>
              <a:t>Must be </a:t>
            </a:r>
            <a:r>
              <a:rPr lang="en-US" altLang="en-US" sz="2000" u="sng" dirty="0">
                <a:latin typeface="Verdana" panose="020B0604030504040204" pitchFamily="34" charset="0"/>
                <a:ea typeface="Verdana" panose="020B0604030504040204" pitchFamily="34" charset="0"/>
                <a:cs typeface="Verdana" panose="020B0604030504040204" pitchFamily="34" charset="0"/>
              </a:rPr>
              <a:t>month, year</a:t>
            </a:r>
            <a:r>
              <a:rPr lang="en-US" altLang="en-US" sz="2000" dirty="0">
                <a:latin typeface="Verdana" panose="020B0604030504040204" pitchFamily="34" charset="0"/>
                <a:ea typeface="Verdana" panose="020B0604030504040204" pitchFamily="34" charset="0"/>
                <a:cs typeface="Verdana" panose="020B0604030504040204" pitchFamily="34" charset="0"/>
              </a:rPr>
              <a:t> of graduation </a:t>
            </a:r>
            <a:r>
              <a:rPr lang="en-US" altLang="en-US" sz="1500" dirty="0">
                <a:latin typeface="Verdana" panose="020B0604030504040204" pitchFamily="34" charset="0"/>
                <a:ea typeface="Verdana" panose="020B0604030504040204" pitchFamily="34" charset="0"/>
                <a:cs typeface="Verdana" panose="020B0604030504040204" pitchFamily="34" charset="0"/>
              </a:rPr>
              <a:t>(May, August or December only)</a:t>
            </a:r>
          </a:p>
          <a:p>
            <a:pPr lvl="1"/>
            <a:endParaRPr lang="en-US" altLang="en-US" sz="2000" dirty="0">
              <a:latin typeface="Verdana" panose="020B0604030504040204" pitchFamily="34" charset="0"/>
              <a:ea typeface="Verdana" panose="020B0604030504040204" pitchFamily="34" charset="0"/>
              <a:cs typeface="Verdana" panose="020B0604030504040204" pitchFamily="34" charset="0"/>
            </a:endParaRPr>
          </a:p>
          <a:p>
            <a:r>
              <a:rPr lang="en-US" altLang="en-US" sz="2000" dirty="0">
                <a:cs typeface="Verdana" panose="020B0604030504040204" pitchFamily="34" charset="0"/>
              </a:rPr>
              <a:t>The title page does not get numbered</a:t>
            </a:r>
          </a:p>
          <a:p>
            <a:pPr lvl="1"/>
            <a:r>
              <a:rPr lang="en-US" altLang="en-US" sz="2000" dirty="0">
                <a:latin typeface="Verdana" panose="020B0604030504040204" pitchFamily="34" charset="0"/>
                <a:ea typeface="Verdana" panose="020B0604030504040204" pitchFamily="34" charset="0"/>
                <a:cs typeface="Verdana" panose="020B0604030504040204" pitchFamily="34" charset="0"/>
              </a:rPr>
              <a:t>(it gets counted, but do not display a page number)</a:t>
            </a:r>
          </a:p>
          <a:p>
            <a:endParaRPr lang="en-US" dirty="0"/>
          </a:p>
        </p:txBody>
      </p:sp>
      <p:sp>
        <p:nvSpPr>
          <p:cNvPr id="6" name="Text Placeholder 5"/>
          <p:cNvSpPr>
            <a:spLocks noGrp="1"/>
          </p:cNvSpPr>
          <p:nvPr>
            <p:ph type="body" sz="quarter" idx="11"/>
          </p:nvPr>
        </p:nvSpPr>
        <p:spPr/>
        <p:txBody>
          <a:bodyPr/>
          <a:lstStyle/>
          <a:p>
            <a:r>
              <a:rPr lang="en-US" dirty="0"/>
              <a:t>Title Page</a:t>
            </a:r>
          </a:p>
        </p:txBody>
      </p:sp>
      <p:pic>
        <p:nvPicPr>
          <p:cNvPr id="25" name="Audio 24">
            <a:hlinkClick r:id="" action="ppaction://media"/>
            <a:extLst>
              <a:ext uri="{FF2B5EF4-FFF2-40B4-BE49-F238E27FC236}">
                <a16:creationId xmlns:a16="http://schemas.microsoft.com/office/drawing/2014/main" id="{7BDD00E3-28C8-3F52-9D9D-A9ECDAA1315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130227763"/>
      </p:ext>
    </p:extLst>
  </p:cSld>
  <p:clrMapOvr>
    <a:masterClrMapping/>
  </p:clrMapOvr>
  <mc:AlternateContent xmlns:mc="http://schemas.openxmlformats.org/markup-compatibility/2006" xmlns:p14="http://schemas.microsoft.com/office/powerpoint/2010/main">
    <mc:Choice Requires="p14">
      <p:transition spd="slow" p14:dur="2000" advTm="72755"/>
    </mc:Choice>
    <mc:Fallback xmlns="">
      <p:transition spd="slow" advTm="7275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quarter" idx="4"/>
          </p:nvPr>
        </p:nvPicPr>
        <p:blipFill>
          <a:blip r:embed="rId5"/>
          <a:stretch>
            <a:fillRect/>
          </a:stretch>
        </p:blipFill>
        <p:spPr>
          <a:xfrm>
            <a:off x="4202961" y="965200"/>
            <a:ext cx="4258516" cy="5686041"/>
          </a:xfrm>
          <a:prstGeom prst="rect">
            <a:avLst/>
          </a:prstGeom>
          <a:noFill/>
          <a:ln>
            <a:solidFill>
              <a:srgbClr val="000032"/>
            </a:solidFill>
          </a:ln>
        </p:spPr>
      </p:pic>
      <p:sp>
        <p:nvSpPr>
          <p:cNvPr id="6" name="Text Placeholder 5"/>
          <p:cNvSpPr>
            <a:spLocks noGrp="1"/>
          </p:cNvSpPr>
          <p:nvPr>
            <p:ph type="body" sz="quarter" idx="11"/>
          </p:nvPr>
        </p:nvSpPr>
        <p:spPr/>
        <p:txBody>
          <a:bodyPr/>
          <a:lstStyle/>
          <a:p>
            <a:r>
              <a:rPr lang="en-US" dirty="0">
                <a:solidFill>
                  <a:schemeClr val="tx1"/>
                </a:solidFill>
              </a:rPr>
              <a:t>Title Page</a:t>
            </a:r>
          </a:p>
        </p:txBody>
      </p:sp>
      <p:pic>
        <p:nvPicPr>
          <p:cNvPr id="42" name="Audio 41">
            <a:hlinkClick r:id="" action="ppaction://media"/>
            <a:extLst>
              <a:ext uri="{FF2B5EF4-FFF2-40B4-BE49-F238E27FC236}">
                <a16:creationId xmlns:a16="http://schemas.microsoft.com/office/drawing/2014/main" id="{3AF32245-EF16-9046-BBDC-51EA5096D17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53459679"/>
      </p:ext>
    </p:extLst>
  </p:cSld>
  <p:clrMapOvr>
    <a:masterClrMapping/>
  </p:clrMapOvr>
  <mc:AlternateContent xmlns:mc="http://schemas.openxmlformats.org/markup-compatibility/2006" xmlns:p14="http://schemas.microsoft.com/office/powerpoint/2010/main">
    <mc:Choice Requires="p14">
      <p:transition spd="slow" p14:dur="2000" advTm="67699"/>
    </mc:Choice>
    <mc:Fallback xmlns="">
      <p:transition spd="slow" advTm="676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2"/>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5" y="1828803"/>
            <a:ext cx="7566337" cy="4762120"/>
          </a:xfrm>
        </p:spPr>
        <p:txBody>
          <a:bodyPr>
            <a:normAutofit/>
          </a:bodyPr>
          <a:lstStyle/>
          <a:p>
            <a:r>
              <a:rPr lang="en-US" altLang="en-US" sz="2000" dirty="0"/>
              <a:t>Title</a:t>
            </a:r>
          </a:p>
          <a:p>
            <a:pPr lvl="1"/>
            <a:r>
              <a:rPr lang="en-US" altLang="en-US" dirty="0"/>
              <a:t>All capital letters</a:t>
            </a:r>
          </a:p>
          <a:p>
            <a:pPr lvl="1"/>
            <a:r>
              <a:rPr lang="en-US" altLang="en-US" dirty="0"/>
              <a:t>Centered between the left &amp; right margins with a two-inch top margin</a:t>
            </a:r>
          </a:p>
          <a:p>
            <a:pPr lvl="1"/>
            <a:r>
              <a:rPr lang="en-US" altLang="en-US" dirty="0"/>
              <a:t>Double spaced if two or more lines</a:t>
            </a:r>
          </a:p>
          <a:p>
            <a:pPr marL="342892" lvl="1" indent="0">
              <a:buNone/>
            </a:pPr>
            <a:endParaRPr lang="en-US" altLang="en-US" sz="1200" dirty="0"/>
          </a:p>
          <a:p>
            <a:r>
              <a:rPr lang="en-US" altLang="en-US" sz="2000" dirty="0"/>
              <a:t>Author’s name</a:t>
            </a:r>
            <a:r>
              <a:rPr lang="en-US" altLang="en-US" sz="1800" dirty="0"/>
              <a:t> and document type</a:t>
            </a:r>
          </a:p>
          <a:p>
            <a:pPr marL="342892" lvl="1" indent="0">
              <a:buNone/>
            </a:pPr>
            <a:endParaRPr lang="en-US" altLang="en-US" sz="1200" dirty="0"/>
          </a:p>
          <a:p>
            <a:r>
              <a:rPr lang="en-US" altLang="en-US" sz="2000" dirty="0"/>
              <a:t>The names of those signing are typed a single space below their titles</a:t>
            </a:r>
          </a:p>
          <a:p>
            <a:pPr marL="0" indent="0">
              <a:buNone/>
            </a:pPr>
            <a:endParaRPr lang="en-US" altLang="en-US" sz="1200" dirty="0"/>
          </a:p>
          <a:p>
            <a:r>
              <a:rPr lang="en-US" altLang="en-US" sz="2000" dirty="0"/>
              <a:t>Use “Dr.”, “Mr.”, “Mrs.”, “Ms.”, before all names</a:t>
            </a:r>
          </a:p>
          <a:p>
            <a:pPr marL="0" indent="0">
              <a:buNone/>
            </a:pPr>
            <a:r>
              <a:rPr lang="en-US" altLang="en-US" sz="1200" dirty="0"/>
              <a:t>  </a:t>
            </a:r>
          </a:p>
          <a:p>
            <a:r>
              <a:rPr lang="en-US" altLang="en-US" sz="2000" dirty="0"/>
              <a:t>Signature page is the </a:t>
            </a:r>
            <a:r>
              <a:rPr lang="en-US" altLang="en-US" sz="2000" dirty="0">
                <a:solidFill>
                  <a:srgbClr val="FF0000"/>
                </a:solidFill>
              </a:rPr>
              <a:t>first page to be numbered</a:t>
            </a:r>
            <a:r>
              <a:rPr lang="en-US" altLang="en-US" sz="2000" dirty="0"/>
              <a:t>,</a:t>
            </a:r>
          </a:p>
          <a:p>
            <a:pPr marL="0" indent="0">
              <a:buNone/>
            </a:pPr>
            <a:r>
              <a:rPr lang="en-US" altLang="en-US" sz="2000" dirty="0"/>
              <a:t>	using a lowercase Roman numeral </a:t>
            </a:r>
            <a:r>
              <a:rPr lang="en-US" altLang="en-US" sz="2000" dirty="0">
                <a:solidFill>
                  <a:srgbClr val="FF0000"/>
                </a:solidFill>
              </a:rPr>
              <a:t>ii</a:t>
            </a:r>
          </a:p>
          <a:p>
            <a:endParaRPr lang="en-US" dirty="0"/>
          </a:p>
        </p:txBody>
      </p:sp>
      <p:sp>
        <p:nvSpPr>
          <p:cNvPr id="6" name="Text Placeholder 5"/>
          <p:cNvSpPr>
            <a:spLocks noGrp="1"/>
          </p:cNvSpPr>
          <p:nvPr>
            <p:ph type="body" sz="quarter" idx="11"/>
          </p:nvPr>
        </p:nvSpPr>
        <p:spPr/>
        <p:txBody>
          <a:bodyPr/>
          <a:lstStyle/>
          <a:p>
            <a:r>
              <a:rPr lang="en-US" dirty="0"/>
              <a:t>Signature Page</a:t>
            </a:r>
          </a:p>
        </p:txBody>
      </p:sp>
      <p:pic>
        <p:nvPicPr>
          <p:cNvPr id="142" name="Audio 141">
            <a:hlinkClick r:id="" action="ppaction://media"/>
            <a:extLst>
              <a:ext uri="{FF2B5EF4-FFF2-40B4-BE49-F238E27FC236}">
                <a16:creationId xmlns:a16="http://schemas.microsoft.com/office/drawing/2014/main" id="{EB9082C4-6B3A-67AD-123D-BC2917F364A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100206040"/>
      </p:ext>
    </p:extLst>
  </p:cSld>
  <p:clrMapOvr>
    <a:masterClrMapping/>
  </p:clrMapOvr>
  <mc:AlternateContent xmlns:mc="http://schemas.openxmlformats.org/markup-compatibility/2006" xmlns:p14="http://schemas.microsoft.com/office/powerpoint/2010/main">
    <mc:Choice Requires="p14">
      <p:transition spd="slow" p14:dur="2000" advTm="69881"/>
    </mc:Choice>
    <mc:Fallback xmlns="">
      <p:transition spd="slow" advTm="69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271082" y="796758"/>
            <a:ext cx="3566161" cy="702734"/>
          </a:xfrm>
        </p:spPr>
        <p:txBody>
          <a:bodyPr/>
          <a:lstStyle/>
          <a:p>
            <a:r>
              <a:rPr lang="en-US" dirty="0"/>
              <a:t>Signature Page</a:t>
            </a:r>
          </a:p>
        </p:txBody>
      </p:sp>
      <p:pic>
        <p:nvPicPr>
          <p:cNvPr id="12" name="Picture 11">
            <a:extLst>
              <a:ext uri="{FF2B5EF4-FFF2-40B4-BE49-F238E27FC236}">
                <a16:creationId xmlns:a16="http://schemas.microsoft.com/office/drawing/2014/main" id="{D118A9D6-6C72-D8F7-C532-E5CCEAD22FC8}"/>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4382746" y="992360"/>
            <a:ext cx="4475018" cy="5791200"/>
          </a:xfrm>
          <a:prstGeom prst="rect">
            <a:avLst/>
          </a:prstGeom>
          <a:ln w="1270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569727A5-6727-4727-47B3-61842303BB7A}"/>
              </a:ext>
            </a:extLst>
          </p:cNvPr>
          <p:cNvSpPr txBox="1"/>
          <p:nvPr/>
        </p:nvSpPr>
        <p:spPr>
          <a:xfrm>
            <a:off x="98967" y="1748909"/>
            <a:ext cx="4096510" cy="5109091"/>
          </a:xfrm>
          <a:prstGeom prst="rect">
            <a:avLst/>
          </a:prstGeom>
          <a:noFill/>
        </p:spPr>
        <p:txBody>
          <a:bodyPr wrap="square" rtlCol="0">
            <a:spAutoFit/>
          </a:bodyPr>
          <a:lstStyle/>
          <a:p>
            <a:r>
              <a:rPr lang="en-US" sz="2000" b="1" u="sng" dirty="0"/>
              <a:t>College Deans &amp; College Names</a:t>
            </a:r>
          </a:p>
          <a:p>
            <a:endParaRPr lang="en-US" sz="1000" dirty="0"/>
          </a:p>
          <a:p>
            <a:r>
              <a:rPr lang="en-US" dirty="0"/>
              <a:t>Dean, </a:t>
            </a:r>
            <a:r>
              <a:rPr lang="en-US" dirty="0" err="1"/>
              <a:t>Buchtel</a:t>
            </a:r>
            <a:r>
              <a:rPr lang="en-US" dirty="0"/>
              <a:t> College of Arts &amp; Sciences Dr. Mitchell S. McKinney</a:t>
            </a:r>
          </a:p>
          <a:p>
            <a:endParaRPr lang="en-US" dirty="0"/>
          </a:p>
          <a:p>
            <a:r>
              <a:rPr lang="en-US" dirty="0"/>
              <a:t>Dean, College of Engineering &amp; Polymer Science</a:t>
            </a:r>
          </a:p>
          <a:p>
            <a:r>
              <a:rPr lang="en-US" dirty="0"/>
              <a:t>Dr. Craig Menzemer</a:t>
            </a:r>
          </a:p>
          <a:p>
            <a:endParaRPr lang="en-US" dirty="0"/>
          </a:p>
          <a:p>
            <a:r>
              <a:rPr lang="en-US" dirty="0"/>
              <a:t>Dean, College of Health and Human Sciences</a:t>
            </a:r>
          </a:p>
          <a:p>
            <a:r>
              <a:rPr lang="en-US" dirty="0"/>
              <a:t>Dr. Daniel </a:t>
            </a:r>
            <a:r>
              <a:rPr lang="en-US" dirty="0" err="1"/>
              <a:t>Friesner</a:t>
            </a:r>
            <a:endParaRPr lang="en-US" dirty="0"/>
          </a:p>
          <a:p>
            <a:endParaRPr lang="en-US" dirty="0"/>
          </a:p>
          <a:p>
            <a:r>
              <a:rPr lang="en-US" dirty="0"/>
              <a:t>Dean of the College of Business</a:t>
            </a:r>
          </a:p>
          <a:p>
            <a:r>
              <a:rPr lang="en-US" dirty="0"/>
              <a:t>R.J. Nemer, J.D.</a:t>
            </a:r>
          </a:p>
          <a:p>
            <a:endParaRPr lang="en-US" dirty="0"/>
          </a:p>
          <a:p>
            <a:r>
              <a:rPr lang="en-US" dirty="0"/>
              <a:t>Interim Dean, Graduate School</a:t>
            </a:r>
          </a:p>
          <a:p>
            <a:r>
              <a:rPr lang="en-US" dirty="0"/>
              <a:t>Dr. Gwyneth Price</a:t>
            </a:r>
          </a:p>
        </p:txBody>
      </p:sp>
      <p:pic>
        <p:nvPicPr>
          <p:cNvPr id="286" name="Audio 285">
            <a:hlinkClick r:id="" action="ppaction://media"/>
            <a:extLst>
              <a:ext uri="{FF2B5EF4-FFF2-40B4-BE49-F238E27FC236}">
                <a16:creationId xmlns:a16="http://schemas.microsoft.com/office/drawing/2014/main" id="{07E9EF08-D4D7-1F3A-79FF-73F751A13F9A}"/>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551653593"/>
      </p:ext>
    </p:extLst>
  </p:cSld>
  <p:clrMapOvr>
    <a:masterClrMapping/>
  </p:clrMapOvr>
  <mc:AlternateContent xmlns:mc="http://schemas.openxmlformats.org/markup-compatibility/2006" xmlns:p14="http://schemas.microsoft.com/office/powerpoint/2010/main">
    <mc:Choice Requires="p14">
      <p:transition spd="slow" p14:dur="2000" advTm="82347"/>
    </mc:Choice>
    <mc:Fallback xmlns="">
      <p:transition spd="slow" advTm="82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82961" y="1803048"/>
            <a:ext cx="7540579" cy="4323121"/>
          </a:xfrm>
        </p:spPr>
        <p:txBody>
          <a:bodyPr>
            <a:normAutofit fontScale="62500" lnSpcReduction="20000"/>
          </a:bodyPr>
          <a:lstStyle/>
          <a:p>
            <a:pPr>
              <a:lnSpc>
                <a:spcPct val="120000"/>
              </a:lnSpc>
              <a:spcBef>
                <a:spcPts val="0"/>
              </a:spcBef>
            </a:pPr>
            <a:r>
              <a:rPr lang="en-US" altLang="en-US" sz="2200" dirty="0"/>
              <a:t>All entries in the Table of Contents  must match </a:t>
            </a:r>
            <a:r>
              <a:rPr lang="en-US" altLang="en-US" sz="2200" b="1" i="1" u="sng" dirty="0"/>
              <a:t>exactly</a:t>
            </a:r>
            <a:r>
              <a:rPr lang="en-US" altLang="en-US" sz="2200" b="1" i="1" dirty="0"/>
              <a:t> </a:t>
            </a:r>
            <a:r>
              <a:rPr lang="en-US" altLang="en-US" sz="2200" dirty="0"/>
              <a:t>as they appear in the text including: wording, numbering, punctuation, capitalization and spelling and page number on which they appear</a:t>
            </a:r>
          </a:p>
          <a:p>
            <a:pPr marL="0" indent="0">
              <a:lnSpc>
                <a:spcPct val="120000"/>
              </a:lnSpc>
              <a:spcBef>
                <a:spcPts val="0"/>
              </a:spcBef>
              <a:buNone/>
            </a:pPr>
            <a:endParaRPr lang="en-US" altLang="en-US" sz="2200" dirty="0"/>
          </a:p>
          <a:p>
            <a:pPr>
              <a:lnSpc>
                <a:spcPct val="120000"/>
              </a:lnSpc>
              <a:spcBef>
                <a:spcPts val="0"/>
              </a:spcBef>
            </a:pPr>
            <a:r>
              <a:rPr lang="en-US" altLang="en-US" sz="2200" dirty="0"/>
              <a:t>Preliminary pages that occur </a:t>
            </a:r>
            <a:r>
              <a:rPr lang="en-US" altLang="en-US" sz="2200" i="1" dirty="0"/>
              <a:t>before</a:t>
            </a:r>
            <a:r>
              <a:rPr lang="en-US" altLang="en-US" sz="2200" dirty="0"/>
              <a:t> the TOC are </a:t>
            </a:r>
            <a:r>
              <a:rPr lang="en-US" altLang="en-US" sz="2200" b="1" dirty="0"/>
              <a:t>not </a:t>
            </a:r>
            <a:r>
              <a:rPr lang="en-US" altLang="en-US" sz="2200" dirty="0"/>
              <a:t>included</a:t>
            </a:r>
          </a:p>
          <a:p>
            <a:pPr marL="0" indent="0">
              <a:lnSpc>
                <a:spcPct val="120000"/>
              </a:lnSpc>
              <a:spcBef>
                <a:spcPts val="0"/>
              </a:spcBef>
              <a:buNone/>
            </a:pPr>
            <a:endParaRPr lang="en-US" altLang="en-US" sz="2200" dirty="0"/>
          </a:p>
          <a:p>
            <a:pPr>
              <a:lnSpc>
                <a:spcPct val="120000"/>
              </a:lnSpc>
              <a:spcBef>
                <a:spcPts val="0"/>
              </a:spcBef>
            </a:pPr>
            <a:r>
              <a:rPr lang="en-US" altLang="en-US" sz="2200" dirty="0"/>
              <a:t>Preliminary pages that occur </a:t>
            </a:r>
            <a:r>
              <a:rPr lang="en-US" altLang="en-US" sz="2200" i="1" dirty="0"/>
              <a:t>after</a:t>
            </a:r>
            <a:r>
              <a:rPr lang="en-US" altLang="en-US" sz="2200" dirty="0"/>
              <a:t> the TOC </a:t>
            </a:r>
            <a:r>
              <a:rPr lang="en-US" altLang="en-US" sz="2200" b="1" dirty="0"/>
              <a:t>are</a:t>
            </a:r>
            <a:r>
              <a:rPr lang="en-US" altLang="en-US" sz="2200" dirty="0"/>
              <a:t> included (List of Tables, etc.)</a:t>
            </a:r>
          </a:p>
          <a:p>
            <a:pPr>
              <a:lnSpc>
                <a:spcPct val="120000"/>
              </a:lnSpc>
              <a:spcBef>
                <a:spcPts val="0"/>
              </a:spcBef>
            </a:pPr>
            <a:endParaRPr lang="en-US" altLang="en-US" sz="2200" dirty="0"/>
          </a:p>
          <a:p>
            <a:pPr>
              <a:lnSpc>
                <a:spcPct val="120000"/>
              </a:lnSpc>
              <a:spcBef>
                <a:spcPts val="0"/>
              </a:spcBef>
            </a:pPr>
            <a:r>
              <a:rPr lang="en-US" altLang="en-US" sz="2200" dirty="0"/>
              <a:t>On the row below the last LIST, enter the word “CHAPTER.” </a:t>
            </a:r>
            <a:r>
              <a:rPr lang="en-US" altLang="en-US" sz="2200" dirty="0">
                <a:solidFill>
                  <a:srgbClr val="FF0000"/>
                </a:solidFill>
              </a:rPr>
              <a:t>This word appears only once in the TOC.</a:t>
            </a:r>
          </a:p>
          <a:p>
            <a:pPr marL="0" indent="0">
              <a:lnSpc>
                <a:spcPct val="120000"/>
              </a:lnSpc>
              <a:spcBef>
                <a:spcPts val="0"/>
              </a:spcBef>
              <a:buNone/>
            </a:pPr>
            <a:endParaRPr lang="en-US" altLang="en-US" sz="2200" dirty="0">
              <a:solidFill>
                <a:srgbClr val="FF0000"/>
              </a:solidFill>
            </a:endParaRPr>
          </a:p>
          <a:p>
            <a:pPr>
              <a:lnSpc>
                <a:spcPct val="120000"/>
              </a:lnSpc>
              <a:spcBef>
                <a:spcPts val="0"/>
              </a:spcBef>
            </a:pPr>
            <a:r>
              <a:rPr lang="en-US" altLang="en-US" sz="2200" dirty="0"/>
              <a:t>Below the word CHAPTER comes the entry for the first chapter. Chapter titles are typed in all capital letters, preceded with uppercase Roman numerals</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Subheadings are case-specific</a:t>
            </a:r>
          </a:p>
          <a:p>
            <a:pPr lvl="1">
              <a:lnSpc>
                <a:spcPct val="120000"/>
              </a:lnSpc>
              <a:spcBef>
                <a:spcPts val="0"/>
              </a:spcBef>
            </a:pPr>
            <a:endParaRPr lang="en-US" altLang="en-US" sz="2200" dirty="0">
              <a:latin typeface="Verdana" panose="020B0604030504040204" pitchFamily="34" charset="0"/>
              <a:ea typeface="Verdana" panose="020B0604030504040204" pitchFamily="34" charset="0"/>
            </a:endParaRPr>
          </a:p>
          <a:p>
            <a:pPr>
              <a:lnSpc>
                <a:spcPct val="120000"/>
              </a:lnSpc>
              <a:spcBef>
                <a:spcPts val="0"/>
              </a:spcBef>
            </a:pPr>
            <a:r>
              <a:rPr lang="en-US" altLang="en-US" sz="2200" dirty="0"/>
              <a:t>Double Space between entries</a:t>
            </a:r>
          </a:p>
          <a:p>
            <a:pPr>
              <a:lnSpc>
                <a:spcPct val="120000"/>
              </a:lnSpc>
              <a:spcBef>
                <a:spcPts val="0"/>
              </a:spcBef>
            </a:pPr>
            <a:endParaRPr lang="en-US" altLang="en-US" sz="2200" dirty="0"/>
          </a:p>
          <a:p>
            <a:pPr>
              <a:lnSpc>
                <a:spcPct val="120000"/>
              </a:lnSpc>
              <a:spcBef>
                <a:spcPts val="0"/>
              </a:spcBef>
            </a:pPr>
            <a:r>
              <a:rPr lang="en-US" altLang="en-US" sz="2200" dirty="0"/>
              <a:t>Single space within an entry if two or more lines of text</a:t>
            </a:r>
          </a:p>
          <a:p>
            <a:endParaRPr lang="en-US" dirty="0"/>
          </a:p>
        </p:txBody>
      </p:sp>
      <p:sp>
        <p:nvSpPr>
          <p:cNvPr id="6" name="Text Placeholder 5"/>
          <p:cNvSpPr>
            <a:spLocks noGrp="1"/>
          </p:cNvSpPr>
          <p:nvPr>
            <p:ph type="body" sz="quarter" idx="11"/>
          </p:nvPr>
        </p:nvSpPr>
        <p:spPr/>
        <p:txBody>
          <a:bodyPr/>
          <a:lstStyle/>
          <a:p>
            <a:r>
              <a:rPr lang="en-US" dirty="0"/>
              <a:t>Table of Contents (TOC)</a:t>
            </a:r>
          </a:p>
        </p:txBody>
      </p:sp>
      <p:pic>
        <p:nvPicPr>
          <p:cNvPr id="38" name="Audio 37">
            <a:hlinkClick r:id="" action="ppaction://media"/>
            <a:extLst>
              <a:ext uri="{FF2B5EF4-FFF2-40B4-BE49-F238E27FC236}">
                <a16:creationId xmlns:a16="http://schemas.microsoft.com/office/drawing/2014/main" id="{D4F5B3AB-ACFE-299E-DCE9-F13AA6FA2D4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424805621"/>
      </p:ext>
    </p:extLst>
  </p:cSld>
  <p:clrMapOvr>
    <a:masterClrMapping/>
  </p:clrMapOvr>
  <mc:AlternateContent xmlns:mc="http://schemas.openxmlformats.org/markup-compatibility/2006" xmlns:p14="http://schemas.microsoft.com/office/powerpoint/2010/main">
    <mc:Choice Requires="p14">
      <p:transition spd="slow" p14:dur="2000" advTm="159101"/>
    </mc:Choice>
    <mc:Fallback xmlns="">
      <p:transition spd="slow" advTm="1591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5" y="1854562"/>
            <a:ext cx="8210281" cy="4232969"/>
          </a:xfrm>
        </p:spPr>
        <p:txBody>
          <a:bodyPr>
            <a:normAutofit/>
          </a:bodyPr>
          <a:lstStyle/>
          <a:p>
            <a:pPr>
              <a:lnSpc>
                <a:spcPct val="110000"/>
              </a:lnSpc>
              <a:spcBef>
                <a:spcPts val="0"/>
              </a:spcBef>
            </a:pPr>
            <a:r>
              <a:rPr lang="en-US" altLang="en-US" sz="2000" dirty="0"/>
              <a:t>Indenting should be consistent basis</a:t>
            </a:r>
          </a:p>
          <a:p>
            <a:pPr>
              <a:lnSpc>
                <a:spcPct val="110000"/>
              </a:lnSpc>
              <a:spcBef>
                <a:spcPts val="0"/>
              </a:spcBef>
            </a:pPr>
            <a:endParaRPr lang="en-US" altLang="en-US" sz="2000" dirty="0"/>
          </a:p>
          <a:p>
            <a:pPr>
              <a:lnSpc>
                <a:spcPct val="110000"/>
              </a:lnSpc>
              <a:spcBef>
                <a:spcPts val="0"/>
              </a:spcBef>
            </a:pPr>
            <a:r>
              <a:rPr lang="en-US" altLang="en-US" sz="2000" dirty="0"/>
              <a:t>Use dot leaders ( .... )</a:t>
            </a:r>
          </a:p>
          <a:p>
            <a:pPr marL="342892" lvl="1" indent="0">
              <a:lnSpc>
                <a:spcPct val="110000"/>
              </a:lnSpc>
              <a:spcBef>
                <a:spcPts val="0"/>
              </a:spcBef>
              <a:buNone/>
            </a:pPr>
            <a:endParaRPr lang="en-US" altLang="en-US" sz="2000" dirty="0">
              <a:latin typeface="Verdana" panose="020B0604030504040204" pitchFamily="34" charset="0"/>
              <a:ea typeface="Verdana" panose="020B0604030504040204" pitchFamily="34" charset="0"/>
            </a:endParaRPr>
          </a:p>
          <a:p>
            <a:pPr>
              <a:lnSpc>
                <a:spcPct val="110000"/>
              </a:lnSpc>
              <a:spcBef>
                <a:spcPts val="0"/>
              </a:spcBef>
            </a:pPr>
            <a:r>
              <a:rPr lang="en-US" sz="2000" dirty="0"/>
              <a:t>If there is only one appendix, label the entry as APPENDIX</a:t>
            </a:r>
          </a:p>
          <a:p>
            <a:pPr marL="0" indent="0">
              <a:lnSpc>
                <a:spcPct val="110000"/>
              </a:lnSpc>
              <a:spcBef>
                <a:spcPts val="0"/>
              </a:spcBef>
              <a:buNone/>
            </a:pPr>
            <a:r>
              <a:rPr lang="en-US" sz="2000" dirty="0"/>
              <a:t> </a:t>
            </a:r>
          </a:p>
          <a:p>
            <a:pPr>
              <a:lnSpc>
                <a:spcPct val="110000"/>
              </a:lnSpc>
              <a:spcBef>
                <a:spcPts val="0"/>
              </a:spcBef>
            </a:pPr>
            <a:r>
              <a:rPr lang="en-US" sz="2000" dirty="0"/>
              <a:t>If there are multiple appendices, label entry as APPENDICES</a:t>
            </a:r>
          </a:p>
          <a:p>
            <a:pPr>
              <a:lnSpc>
                <a:spcPct val="110000"/>
              </a:lnSpc>
              <a:spcBef>
                <a:spcPts val="0"/>
              </a:spcBef>
            </a:pPr>
            <a:endParaRPr lang="en-US" sz="2000" dirty="0"/>
          </a:p>
          <a:p>
            <a:pPr>
              <a:lnSpc>
                <a:spcPct val="110000"/>
              </a:lnSpc>
              <a:spcBef>
                <a:spcPts val="0"/>
              </a:spcBef>
            </a:pPr>
            <a:r>
              <a:rPr lang="en-US" sz="2000" dirty="0"/>
              <a:t>Appendices should be labeled as APPENDIX A, APPENDIX B, etc. including titles in all caps</a:t>
            </a:r>
          </a:p>
          <a:p>
            <a:pPr>
              <a:lnSpc>
                <a:spcPct val="110000"/>
              </a:lnSpc>
              <a:spcBef>
                <a:spcPts val="0"/>
              </a:spcBef>
            </a:pPr>
            <a:endParaRPr lang="en-US" dirty="0"/>
          </a:p>
        </p:txBody>
      </p:sp>
      <p:sp>
        <p:nvSpPr>
          <p:cNvPr id="6" name="Text Placeholder 5"/>
          <p:cNvSpPr>
            <a:spLocks noGrp="1"/>
          </p:cNvSpPr>
          <p:nvPr>
            <p:ph type="body" sz="quarter" idx="11"/>
          </p:nvPr>
        </p:nvSpPr>
        <p:spPr/>
        <p:txBody>
          <a:bodyPr/>
          <a:lstStyle/>
          <a:p>
            <a:r>
              <a:rPr lang="en-US" dirty="0"/>
              <a:t>Table of Contents (</a:t>
            </a:r>
            <a:r>
              <a:rPr lang="en-US" i="1" dirty="0"/>
              <a:t>cont’d</a:t>
            </a:r>
            <a:r>
              <a:rPr lang="en-US" dirty="0"/>
              <a:t>)</a:t>
            </a:r>
          </a:p>
        </p:txBody>
      </p:sp>
      <p:pic>
        <p:nvPicPr>
          <p:cNvPr id="20" name="Audio 19">
            <a:hlinkClick r:id="" action="ppaction://media"/>
            <a:extLst>
              <a:ext uri="{FF2B5EF4-FFF2-40B4-BE49-F238E27FC236}">
                <a16:creationId xmlns:a16="http://schemas.microsoft.com/office/drawing/2014/main" id="{8E67BD69-40C1-CE97-B459-3088990B7A2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81944742"/>
      </p:ext>
    </p:extLst>
  </p:cSld>
  <p:clrMapOvr>
    <a:masterClrMapping/>
  </p:clrMapOvr>
  <mc:AlternateContent xmlns:mc="http://schemas.openxmlformats.org/markup-compatibility/2006" xmlns:p14="http://schemas.microsoft.com/office/powerpoint/2010/main">
    <mc:Choice Requires="p14">
      <p:transition spd="slow" p14:dur="2000" advTm="97386"/>
    </mc:Choice>
    <mc:Fallback xmlns="">
      <p:transition spd="slow" advTm="973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sz="half" idx="2"/>
          </p:nvPr>
        </p:nvPicPr>
        <p:blipFill>
          <a:blip r:embed="rId5">
            <a:extLst>
              <a:ext uri="{28A0092B-C50C-407E-A947-70E740481C1C}">
                <a14:useLocalDpi xmlns:a14="http://schemas.microsoft.com/office/drawing/2010/main" val="0"/>
              </a:ext>
            </a:extLst>
          </a:blip>
          <a:srcRect t="6531" b="6531"/>
          <a:stretch/>
        </p:blipFill>
        <p:spPr bwMode="auto">
          <a:xfrm>
            <a:off x="914403" y="720762"/>
            <a:ext cx="5138527" cy="5781305"/>
          </a:xfrm>
          <a:prstGeom prst="rect">
            <a:avLst/>
          </a:prstGeom>
          <a:noFill/>
          <a:ln w="9525">
            <a:solidFill>
              <a:srgbClr val="000032"/>
            </a:solidFill>
            <a:miter lim="800000"/>
            <a:headEnd/>
            <a:tailEnd/>
          </a:ln>
          <a:extLst>
            <a:ext uri="{909E8E84-426E-40DD-AFC4-6F175D3DCCD1}">
              <a14:hiddenFill xmlns:a14="http://schemas.microsoft.com/office/drawing/2010/main">
                <a:solidFill>
                  <a:schemeClr val="accent1"/>
                </a:solidFill>
              </a14:hiddenFill>
            </a:ext>
          </a:extLst>
        </p:spPr>
      </p:pic>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E2E6FF7D-CEAF-21E9-E2CD-0F4C741DA9B5}"/>
                  </a:ext>
                </a:extLst>
              </p14:cNvPr>
              <p14:cNvContentPartPr/>
              <p14:nvPr/>
            </p14:nvContentPartPr>
            <p14:xfrm>
              <a:off x="7224120" y="3644280"/>
              <a:ext cx="360" cy="360"/>
            </p14:xfrm>
          </p:contentPart>
        </mc:Choice>
        <mc:Fallback xmlns="">
          <p:pic>
            <p:nvPicPr>
              <p:cNvPr id="20" name="Ink 19">
                <a:extLst>
                  <a:ext uri="{FF2B5EF4-FFF2-40B4-BE49-F238E27FC236}">
                    <a16:creationId xmlns:a16="http://schemas.microsoft.com/office/drawing/2014/main" id="{E2E6FF7D-CEAF-21E9-E2CD-0F4C741DA9B5}"/>
                  </a:ext>
                </a:extLst>
              </p:cNvPr>
              <p:cNvPicPr/>
              <p:nvPr/>
            </p:nvPicPr>
            <p:blipFill>
              <a:blip r:embed="rId7"/>
              <a:stretch>
                <a:fillRect/>
              </a:stretch>
            </p:blipFill>
            <p:spPr>
              <a:xfrm>
                <a:off x="7214760" y="3634920"/>
                <a:ext cx="19080" cy="19080"/>
              </a:xfrm>
              <a:prstGeom prst="rect">
                <a:avLst/>
              </a:prstGeom>
            </p:spPr>
          </p:pic>
        </mc:Fallback>
      </mc:AlternateContent>
      <p:pic>
        <p:nvPicPr>
          <p:cNvPr id="2065" name="Audio 2064">
            <a:hlinkClick r:id="" action="ppaction://media"/>
            <a:extLst>
              <a:ext uri="{FF2B5EF4-FFF2-40B4-BE49-F238E27FC236}">
                <a16:creationId xmlns:a16="http://schemas.microsoft.com/office/drawing/2014/main" id="{F84A847B-E49D-1864-8BFE-4C11A984C418}"/>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17973318"/>
      </p:ext>
    </p:extLst>
  </p:cSld>
  <p:clrMapOvr>
    <a:masterClrMapping/>
  </p:clrMapOvr>
  <mc:AlternateContent xmlns:mc="http://schemas.openxmlformats.org/markup-compatibility/2006" xmlns:p14="http://schemas.microsoft.com/office/powerpoint/2010/main">
    <mc:Choice Requires="p14">
      <p:transition spd="slow" p14:dur="2000" advTm="168127"/>
    </mc:Choice>
    <mc:Fallback xmlns="">
      <p:transition spd="slow" advTm="168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6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6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B2586EE-DE89-4BCD-941F-18EA7F899DFB}"/>
              </a:ext>
            </a:extLst>
          </p:cNvPr>
          <p:cNvSpPr>
            <a:spLocks noGrp="1"/>
          </p:cNvSpPr>
          <p:nvPr>
            <p:ph sz="half" idx="2"/>
          </p:nvPr>
        </p:nvSpPr>
        <p:spPr>
          <a:xfrm>
            <a:off x="457203" y="1793436"/>
            <a:ext cx="7732059" cy="4856746"/>
          </a:xfrm>
        </p:spPr>
        <p:txBody>
          <a:bodyPr>
            <a:normAutofit/>
          </a:bodyPr>
          <a:lstStyle/>
          <a:p>
            <a:pPr marL="0" indent="0">
              <a:buNone/>
            </a:pPr>
            <a:r>
              <a:rPr lang="en-US" sz="2000" b="1" dirty="0">
                <a:cs typeface="Verdana" panose="020B0604030504040204" pitchFamily="34" charset="0"/>
              </a:rPr>
              <a:t>Before anything else, prepare...</a:t>
            </a:r>
            <a:endParaRPr lang="en-US" dirty="0">
              <a:cs typeface="Verdana" panose="020B0604030504040204" pitchFamily="34" charset="0"/>
            </a:endParaRPr>
          </a:p>
          <a:p>
            <a:pPr marL="0" indent="0" algn="ctr">
              <a:buNone/>
            </a:pPr>
            <a:endParaRPr lang="en-US" sz="2000" b="1" dirty="0">
              <a:cs typeface="Verdana" panose="020B0604030504040204" pitchFamily="34" charset="0"/>
            </a:endParaRPr>
          </a:p>
        </p:txBody>
      </p:sp>
      <p:sp>
        <p:nvSpPr>
          <p:cNvPr id="4" name="Text Placeholder 3">
            <a:extLst>
              <a:ext uri="{FF2B5EF4-FFF2-40B4-BE49-F238E27FC236}">
                <a16:creationId xmlns:a16="http://schemas.microsoft.com/office/drawing/2014/main" id="{41B4EED6-E418-4871-9FCC-03427EEFDFCF}"/>
              </a:ext>
            </a:extLst>
          </p:cNvPr>
          <p:cNvSpPr>
            <a:spLocks noGrp="1"/>
          </p:cNvSpPr>
          <p:nvPr>
            <p:ph type="body" sz="quarter" idx="10"/>
          </p:nvPr>
        </p:nvSpPr>
        <p:spPr/>
        <p:txBody>
          <a:bodyPr/>
          <a:lstStyle/>
          <a:p>
            <a:r>
              <a:rPr lang="en-US" dirty="0"/>
              <a:t>Guidelines </a:t>
            </a:r>
          </a:p>
        </p:txBody>
      </p:sp>
      <p:pic>
        <p:nvPicPr>
          <p:cNvPr id="6" name="Picture 5">
            <a:extLst>
              <a:ext uri="{FF2B5EF4-FFF2-40B4-BE49-F238E27FC236}">
                <a16:creationId xmlns:a16="http://schemas.microsoft.com/office/drawing/2014/main" id="{885153B6-6C4F-917C-EF9E-BE67DFFDEC7F}"/>
              </a:ext>
            </a:extLst>
          </p:cNvPr>
          <p:cNvPicPr>
            <a:picLocks noChangeAspect="1"/>
          </p:cNvPicPr>
          <p:nvPr/>
        </p:nvPicPr>
        <p:blipFill>
          <a:blip r:embed="rId6"/>
          <a:stretch>
            <a:fillRect/>
          </a:stretch>
        </p:blipFill>
        <p:spPr>
          <a:xfrm>
            <a:off x="1081476" y="2221120"/>
            <a:ext cx="6965177" cy="2740892"/>
          </a:xfrm>
          <a:prstGeom prst="rect">
            <a:avLst/>
          </a:prstGeom>
        </p:spPr>
      </p:pic>
      <p:sp>
        <p:nvSpPr>
          <p:cNvPr id="35" name="TextBox 34">
            <a:extLst>
              <a:ext uri="{FF2B5EF4-FFF2-40B4-BE49-F238E27FC236}">
                <a16:creationId xmlns:a16="http://schemas.microsoft.com/office/drawing/2014/main" id="{8BA868D9-0D19-BE98-356B-DA10555F7796}"/>
              </a:ext>
            </a:extLst>
          </p:cNvPr>
          <p:cNvSpPr txBox="1"/>
          <p:nvPr/>
        </p:nvSpPr>
        <p:spPr>
          <a:xfrm>
            <a:off x="2907246" y="5107967"/>
            <a:ext cx="4138887" cy="1569660"/>
          </a:xfrm>
          <a:prstGeom prst="rect">
            <a:avLst/>
          </a:prstGeom>
          <a:noFill/>
        </p:spPr>
        <p:txBody>
          <a:bodyPr wrap="square">
            <a:spAutoFit/>
          </a:bodyPr>
          <a:lstStyle/>
          <a:p>
            <a:pPr marL="0" indent="0" algn="ctr">
              <a:buNone/>
            </a:pPr>
            <a:r>
              <a:rPr lang="en-US" sz="1600" b="1" dirty="0">
                <a:cs typeface="Verdana" panose="020B0604030504040204" pitchFamily="34" charset="0"/>
              </a:rPr>
              <a:t>Thesis &amp; Dissertation Formatting Guidelines</a:t>
            </a:r>
          </a:p>
          <a:p>
            <a:pPr algn="ctr"/>
            <a:r>
              <a:rPr lang="en-US" sz="1600" b="1" dirty="0">
                <a:cs typeface="Verdana" panose="020B0604030504040204" pitchFamily="34" charset="0"/>
              </a:rPr>
              <a:t>Digital Accessibility Guidelines</a:t>
            </a:r>
            <a:endParaRPr lang="en-US" sz="1600" b="1" dirty="0">
              <a:cs typeface="Verdana" panose="020B0604030504040204" pitchFamily="34" charset="0"/>
              <a:hlinkClick r:id="rId7">
                <a:extLst>
                  <a:ext uri="{A12FA001-AC4F-418D-AE19-62706E023703}">
                    <ahyp:hlinkClr xmlns:ahyp="http://schemas.microsoft.com/office/drawing/2018/hyperlinkcolor" val="tx"/>
                  </a:ext>
                </a:extLst>
              </a:hlinkClick>
            </a:endParaRPr>
          </a:p>
          <a:p>
            <a:pPr marL="0" indent="0" algn="ctr">
              <a:buNone/>
            </a:pPr>
            <a:r>
              <a:rPr lang="en-US" sz="1600" b="1" dirty="0" err="1">
                <a:cs typeface="Verdana" panose="020B0604030504040204" pitchFamily="34" charset="0"/>
              </a:rPr>
              <a:t>MicroSoft</a:t>
            </a:r>
            <a:r>
              <a:rPr lang="en-US" sz="1600" b="1" dirty="0">
                <a:cs typeface="Verdana" panose="020B0604030504040204" pitchFamily="34" charset="0"/>
              </a:rPr>
              <a:t> Word Template</a:t>
            </a:r>
          </a:p>
          <a:p>
            <a:pPr marL="0" indent="0" algn="ctr">
              <a:buNone/>
            </a:pPr>
            <a:r>
              <a:rPr lang="en-US" sz="1600" b="1" dirty="0">
                <a:cs typeface="Verdana" panose="020B0604030504040204" pitchFamily="34" charset="0"/>
              </a:rPr>
              <a:t>Formatting and Writing Tips</a:t>
            </a:r>
          </a:p>
          <a:p>
            <a:pPr marL="0" indent="0" algn="ctr">
              <a:buNone/>
            </a:pPr>
            <a:r>
              <a:rPr lang="en-US" sz="1600" b="1" dirty="0">
                <a:cs typeface="Verdana" panose="020B0604030504040204" pitchFamily="34" charset="0"/>
              </a:rPr>
              <a:t>Delaying Your Publication</a:t>
            </a:r>
          </a:p>
          <a:p>
            <a:pPr marL="0" indent="0" algn="ctr">
              <a:buNone/>
            </a:pPr>
            <a:r>
              <a:rPr lang="en-US" sz="1600" b="1" dirty="0" err="1">
                <a:cs typeface="Verdana" panose="020B0604030504040204" pitchFamily="34" charset="0"/>
              </a:rPr>
              <a:t>OhioLink</a:t>
            </a:r>
            <a:r>
              <a:rPr lang="en-US" sz="1600" b="1" dirty="0">
                <a:cs typeface="Verdana" panose="020B0604030504040204" pitchFamily="34" charset="0"/>
              </a:rPr>
              <a:t> Upload</a:t>
            </a:r>
          </a:p>
        </p:txBody>
      </p:sp>
      <mc:AlternateContent xmlns:mc="http://schemas.openxmlformats.org/markup-compatibility/2006" xmlns:p14="http://schemas.microsoft.com/office/powerpoint/2010/main" xmlns:iact="http://schemas.microsoft.com/office/powerpoint/2014/inkAction">
        <mc:Choice Requires="p14 iact">
          <p:contentPart p14:bwMode="auto" r:id="rId8">
            <p14:nvContentPartPr>
              <p14:cNvPr id="62" name="Ink 61">
                <a:extLst>
                  <a:ext uri="{FF2B5EF4-FFF2-40B4-BE49-F238E27FC236}">
                    <a16:creationId xmlns:a16="http://schemas.microsoft.com/office/drawing/2014/main" id="{EF96B18A-FC35-AF45-6684-51D9AE84929C}"/>
                  </a:ext>
                </a:extLst>
              </p14:cNvPr>
              <p14:cNvContentPartPr/>
              <p14:nvPr>
                <p:extLst>
                  <p:ext uri="{42D2F446-02D8-4167-A562-619A0277C38B}">
                    <p15:isNarration xmlns:p15="http://schemas.microsoft.com/office/powerpoint/2012/main" val="1"/>
                  </p:ext>
                </p:extLst>
              </p14:nvPr>
            </p14:nvContentPartPr>
            <p14:xfrm>
              <a:off x="768240" y="1989720"/>
              <a:ext cx="7656120" cy="3309480"/>
            </p14:xfrm>
          </p:contentPart>
        </mc:Choice>
        <mc:Fallback xmlns="">
          <p:pic>
            <p:nvPicPr>
              <p:cNvPr id="62" name="Ink 61">
                <a:extLst>
                  <a:ext uri="{FF2B5EF4-FFF2-40B4-BE49-F238E27FC236}">
                    <a16:creationId xmlns:a16="http://schemas.microsoft.com/office/drawing/2014/main" id="{EF96B18A-FC35-AF45-6684-51D9AE84929C}"/>
                  </a:ext>
                </a:extLst>
              </p:cNvPr>
              <p:cNvPicPr>
                <a:picLocks noGrp="1" noRot="1" noChangeAspect="1" noMove="1" noResize="1" noEditPoints="1" noAdjustHandles="1" noChangeArrowheads="1" noChangeShapeType="1"/>
              </p:cNvPicPr>
              <p:nvPr/>
            </p:nvPicPr>
            <p:blipFill>
              <a:blip r:embed="rId9"/>
              <a:stretch>
                <a:fillRect/>
              </a:stretch>
            </p:blipFill>
            <p:spPr>
              <a:xfrm>
                <a:off x="758880" y="1980360"/>
                <a:ext cx="7674840" cy="3328200"/>
              </a:xfrm>
              <a:prstGeom prst="rect">
                <a:avLst/>
              </a:prstGeom>
            </p:spPr>
          </p:pic>
        </mc:Fallback>
      </mc:AlternateContent>
      <p:pic>
        <p:nvPicPr>
          <p:cNvPr id="63" name="Audio 62">
            <a:hlinkClick r:id="" action="ppaction://media"/>
            <a:extLst>
              <a:ext uri="{FF2B5EF4-FFF2-40B4-BE49-F238E27FC236}">
                <a16:creationId xmlns:a16="http://schemas.microsoft.com/office/drawing/2014/main" id="{F9191CBD-0EA1-8BC9-D8B4-86E0A58D964E}"/>
              </a:ext>
            </a:extLst>
          </p:cNvPr>
          <p:cNvPicPr>
            <a:picLocks noChangeAspect="1"/>
          </p:cNvPicPr>
          <p:nvPr>
            <a:audioFile r:link="rId3"/>
            <p:extLst>
              <p:ext uri="{DAA4B4D4-6D71-4841-9C94-3DE7FCFB9230}">
                <p14:media xmlns:p14="http://schemas.microsoft.com/office/powerpoint/2010/main" r:embed="rId2"/>
              </p:ext>
            </p:extLst>
          </p:nvPr>
        </p:nvPicPr>
        <p:blipFill>
          <a:blip r:embed="rId10"/>
          <a:srcRect l="-118750" t="-118750" r="-118750" b="-118750"/>
          <a:stretch>
            <a:fillRect/>
          </a:stretch>
        </p:blipFill>
        <p:spPr>
          <a:xfrm>
            <a:off x="7004304" y="4718304"/>
            <a:ext cx="2057400" cy="2057400"/>
          </a:xfrm>
          <a:prstGeom prst="ellipse">
            <a:avLst/>
          </a:prstGeom>
        </p:spPr>
      </p:pic>
    </p:spTree>
    <p:custDataLst>
      <p:tags r:id="rId1"/>
    </p:custDataLst>
    <p:extLst>
      <p:ext uri="{BB962C8B-B14F-4D97-AF65-F5344CB8AC3E}">
        <p14:creationId xmlns:p14="http://schemas.microsoft.com/office/powerpoint/2010/main" val="2357151086"/>
      </p:ext>
    </p:extLst>
  </p:cSld>
  <p:clrMapOvr>
    <a:masterClrMapping/>
  </p:clrMapOvr>
  <mc:AlternateContent xmlns:mc="http://schemas.openxmlformats.org/markup-compatibility/2006" xmlns:p14="http://schemas.microsoft.com/office/powerpoint/2010/main">
    <mc:Choice Requires="p14">
      <p:transition p14:dur="250" advTm="68056"/>
    </mc:Choice>
    <mc:Fallback xmlns="">
      <p:transition advTm="680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3"/>
                                        </p:tgtEl>
                                      </p:cBhvr>
                                    </p:cmd>
                                  </p:childTnLst>
                                </p:cTn>
                              </p:par>
                              <p:par>
                                <p:cTn id="7" presetID="59" presetClass="entr" presetSubtype="0" fill="hold" nodeType="withEffect">
                                  <p:stCondLst>
                                    <p:cond delay="0"/>
                                  </p:stCondLst>
                                  <p:childTnLst>
                                    <p:set>
                                      <p:cBhvr>
                                        <p:cTn id="8" dur="1" fill="hold">
                                          <p:stCondLst>
                                            <p:cond delay="0"/>
                                          </p:stCondLst>
                                        </p:cTn>
                                        <p:tgtEl>
                                          <p:spTgt spid="62"/>
                                        </p:tgtEl>
                                        <p:attrNameLst>
                                          <p:attrName>style.visibility</p:attrName>
                                        </p:attrNameLst>
                                      </p:cBhvr>
                                      <p:to>
                                        <p:strVal val="visible"/>
                                      </p:to>
                                    </p:set>
                                    <p:cmd type="call" cmd="playFrom(0.0)">
                                      <p:cBhvr>
                                        <p:cTn id="9" dur="1" fill="hold"/>
                                        <p:tgtEl>
                                          <p:spTgt spid="6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3"/>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DF3C2819-41BC-432B-B754-4547F5B88F5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35117" y="163458"/>
            <a:ext cx="5046746" cy="6531083"/>
          </a:xfrm>
          <a:prstGeom prst="rect">
            <a:avLst/>
          </a:prstGeom>
          <a:ln>
            <a:solidFill>
              <a:schemeClr val="accent1"/>
            </a:solidFill>
          </a:ln>
        </p:spPr>
      </p:pic>
      <p:pic>
        <p:nvPicPr>
          <p:cNvPr id="33" name="Audio 32">
            <a:hlinkClick r:id="" action="ppaction://media"/>
            <a:extLst>
              <a:ext uri="{FF2B5EF4-FFF2-40B4-BE49-F238E27FC236}">
                <a16:creationId xmlns:a16="http://schemas.microsoft.com/office/drawing/2014/main" id="{2870BB6F-CFAB-85F5-DA5E-608E44EB51BD}"/>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832883387"/>
      </p:ext>
    </p:extLst>
  </p:cSld>
  <p:clrMapOvr>
    <a:masterClrMapping/>
  </p:clrMapOvr>
  <mc:AlternateContent xmlns:mc="http://schemas.openxmlformats.org/markup-compatibility/2006" xmlns:p14="http://schemas.microsoft.com/office/powerpoint/2010/main">
    <mc:Choice Requires="p14">
      <p:transition spd="slow" p14:dur="2000" advTm="87253"/>
    </mc:Choice>
    <mc:Fallback xmlns="">
      <p:transition spd="slow" advTm="872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3"/>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TOC:  List of Tables and List of Figures</a:t>
            </a:r>
          </a:p>
        </p:txBody>
      </p:sp>
      <p:sp>
        <p:nvSpPr>
          <p:cNvPr id="2" name="Content Placeholder 1"/>
          <p:cNvSpPr>
            <a:spLocks noGrp="1"/>
          </p:cNvSpPr>
          <p:nvPr>
            <p:ph sz="half" idx="2"/>
          </p:nvPr>
        </p:nvSpPr>
        <p:spPr>
          <a:xfrm>
            <a:off x="621405" y="2113038"/>
            <a:ext cx="7901188" cy="4323121"/>
          </a:xfrm>
        </p:spPr>
        <p:txBody>
          <a:bodyPr>
            <a:normAutofit/>
          </a:bodyPr>
          <a:lstStyle/>
          <a:p>
            <a:pPr>
              <a:lnSpc>
                <a:spcPct val="110000"/>
              </a:lnSpc>
              <a:spcBef>
                <a:spcPts val="0"/>
              </a:spcBef>
            </a:pPr>
            <a:r>
              <a:rPr lang="en-US" altLang="en-US" sz="2000" dirty="0"/>
              <a:t>“Figure,” “Table, ” or the appropriate heading is typed above the number designation column (left).</a:t>
            </a:r>
          </a:p>
          <a:p>
            <a:pPr>
              <a:lnSpc>
                <a:spcPct val="110000"/>
              </a:lnSpc>
              <a:spcBef>
                <a:spcPts val="0"/>
              </a:spcBef>
            </a:pPr>
            <a:endParaRPr lang="en-US" altLang="en-US" sz="2000" dirty="0"/>
          </a:p>
          <a:p>
            <a:pPr>
              <a:lnSpc>
                <a:spcPct val="110000"/>
              </a:lnSpc>
              <a:spcBef>
                <a:spcPts val="0"/>
              </a:spcBef>
            </a:pPr>
            <a:r>
              <a:rPr lang="en-US" altLang="en-US" sz="2000" dirty="0"/>
              <a:t>Type “Page” (right)</a:t>
            </a:r>
          </a:p>
          <a:p>
            <a:pPr marL="0" indent="0">
              <a:lnSpc>
                <a:spcPct val="110000"/>
              </a:lnSpc>
              <a:spcBef>
                <a:spcPts val="0"/>
              </a:spcBef>
              <a:buNone/>
            </a:pPr>
            <a:endParaRPr lang="en-US" altLang="en-US" sz="2000" dirty="0"/>
          </a:p>
          <a:p>
            <a:pPr>
              <a:lnSpc>
                <a:spcPct val="110000"/>
              </a:lnSpc>
              <a:spcBef>
                <a:spcPts val="0"/>
              </a:spcBef>
            </a:pPr>
            <a:r>
              <a:rPr lang="en-US" altLang="en-US" sz="2000" dirty="0"/>
              <a:t>Do not type “heading label”  before every entry</a:t>
            </a:r>
          </a:p>
          <a:p>
            <a:pPr>
              <a:lnSpc>
                <a:spcPct val="110000"/>
              </a:lnSpc>
              <a:spcBef>
                <a:spcPts val="0"/>
              </a:spcBef>
              <a:buNone/>
            </a:pPr>
            <a:r>
              <a:rPr lang="en-US" altLang="en-US" sz="2000" dirty="0"/>
              <a:t> </a:t>
            </a:r>
          </a:p>
          <a:p>
            <a:pPr>
              <a:lnSpc>
                <a:spcPct val="110000"/>
              </a:lnSpc>
              <a:spcBef>
                <a:spcPts val="0"/>
              </a:spcBef>
            </a:pPr>
            <a:endParaRPr lang="en-US" altLang="en-US" sz="1800" dirty="0"/>
          </a:p>
          <a:p>
            <a:endParaRPr lang="en-US" dirty="0"/>
          </a:p>
        </p:txBody>
      </p:sp>
      <p:pic>
        <p:nvPicPr>
          <p:cNvPr id="11" name="Picture 10"/>
          <p:cNvPicPr>
            <a:picLocks noChangeAspect="1"/>
          </p:cNvPicPr>
          <p:nvPr/>
        </p:nvPicPr>
        <p:blipFill>
          <a:blip r:embed="rId5"/>
          <a:stretch>
            <a:fillRect/>
          </a:stretch>
        </p:blipFill>
        <p:spPr>
          <a:xfrm>
            <a:off x="1300555" y="4510204"/>
            <a:ext cx="5362575" cy="1800225"/>
          </a:xfrm>
          <a:prstGeom prst="rect">
            <a:avLst/>
          </a:prstGeom>
          <a:solidFill>
            <a:schemeClr val="bg1"/>
          </a:solidFill>
          <a:ln>
            <a:solidFill>
              <a:schemeClr val="tx1"/>
            </a:solidFill>
          </a:ln>
        </p:spPr>
      </p:pic>
      <p:pic>
        <p:nvPicPr>
          <p:cNvPr id="24" name="Audio 23">
            <a:hlinkClick r:id="" action="ppaction://media"/>
            <a:extLst>
              <a:ext uri="{FF2B5EF4-FFF2-40B4-BE49-F238E27FC236}">
                <a16:creationId xmlns:a16="http://schemas.microsoft.com/office/drawing/2014/main" id="{D1CA381D-E581-61E4-9FAA-36A38731EDB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232477639"/>
      </p:ext>
    </p:extLst>
  </p:cSld>
  <p:clrMapOvr>
    <a:masterClrMapping/>
  </p:clrMapOvr>
  <mc:AlternateContent xmlns:mc="http://schemas.openxmlformats.org/markup-compatibility/2006" xmlns:p14="http://schemas.microsoft.com/office/powerpoint/2010/main">
    <mc:Choice Requires="p14">
      <p:transition spd="slow" p14:dur="2000" advTm="93800"/>
    </mc:Choice>
    <mc:Fallback xmlns="">
      <p:transition spd="slow" advTm="93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00AE0002-7933-4FF2-B0ED-E64FE60564C4}"/>
              </a:ext>
            </a:extLst>
          </p:cNvPr>
          <p:cNvSpPr>
            <a:spLocks noGrp="1"/>
          </p:cNvSpPr>
          <p:nvPr>
            <p:ph type="body" sz="quarter" idx="10"/>
          </p:nvPr>
        </p:nvSpPr>
        <p:spPr/>
        <p:txBody>
          <a:bodyPr/>
          <a:lstStyle/>
          <a:p>
            <a:r>
              <a:rPr lang="en-US" dirty="0"/>
              <a:t>TOC: List of ...</a:t>
            </a:r>
          </a:p>
        </p:txBody>
      </p:sp>
      <p:pic>
        <p:nvPicPr>
          <p:cNvPr id="6" name="Content Placeholder 5">
            <a:extLst>
              <a:ext uri="{FF2B5EF4-FFF2-40B4-BE49-F238E27FC236}">
                <a16:creationId xmlns:a16="http://schemas.microsoft.com/office/drawing/2014/main" id="{18791919-391E-419F-991E-5A3C50D99949}"/>
              </a:ext>
            </a:extLst>
          </p:cNvPr>
          <p:cNvPicPr>
            <a:picLocks noGrp="1" noChangeAspect="1"/>
          </p:cNvPicPr>
          <p:nvPr>
            <p:ph sz="half" idx="2"/>
          </p:nvPr>
        </p:nvPicPr>
        <p:blipFill>
          <a:blip r:embed="rId3"/>
          <a:stretch>
            <a:fillRect/>
          </a:stretch>
        </p:blipFill>
        <p:spPr>
          <a:xfrm>
            <a:off x="962526" y="1822833"/>
            <a:ext cx="5209673" cy="1748895"/>
          </a:xfrm>
          <a:prstGeom prst="rect">
            <a:avLst/>
          </a:prstGeom>
          <a:solidFill>
            <a:schemeClr val="bg1"/>
          </a:solidFill>
          <a:ln>
            <a:solidFill>
              <a:schemeClr val="tx1"/>
            </a:solidFill>
          </a:ln>
        </p:spPr>
      </p:pic>
      <p:grpSp>
        <p:nvGrpSpPr>
          <p:cNvPr id="11" name="Group 10">
            <a:extLst>
              <a:ext uri="{FF2B5EF4-FFF2-40B4-BE49-F238E27FC236}">
                <a16:creationId xmlns:a16="http://schemas.microsoft.com/office/drawing/2014/main" id="{59F5EA5E-A0B5-44A1-A394-140255D75662}"/>
              </a:ext>
            </a:extLst>
          </p:cNvPr>
          <p:cNvGrpSpPr/>
          <p:nvPr/>
        </p:nvGrpSpPr>
        <p:grpSpPr>
          <a:xfrm>
            <a:off x="962526" y="4024723"/>
            <a:ext cx="5315883" cy="1725972"/>
            <a:chOff x="962526" y="4024723"/>
            <a:chExt cx="5315883" cy="1725972"/>
          </a:xfrm>
        </p:grpSpPr>
        <p:pic>
          <p:nvPicPr>
            <p:cNvPr id="8" name="Picture 7">
              <a:extLst>
                <a:ext uri="{FF2B5EF4-FFF2-40B4-BE49-F238E27FC236}">
                  <a16:creationId xmlns:a16="http://schemas.microsoft.com/office/drawing/2014/main" id="{4F16E52F-9D79-4109-A196-46C56E9D9B0F}"/>
                </a:ext>
              </a:extLst>
            </p:cNvPr>
            <p:cNvPicPr>
              <a:picLocks noChangeAspect="1"/>
            </p:cNvPicPr>
            <p:nvPr/>
          </p:nvPicPr>
          <p:blipFill>
            <a:blip r:embed="rId4"/>
            <a:stretch>
              <a:fillRect/>
            </a:stretch>
          </p:blipFill>
          <p:spPr>
            <a:xfrm>
              <a:off x="962526" y="4024723"/>
              <a:ext cx="5315883" cy="1648156"/>
            </a:xfrm>
            <a:prstGeom prst="rect">
              <a:avLst/>
            </a:prstGeom>
            <a:noFill/>
            <a:ln>
              <a:solidFill>
                <a:schemeClr val="tx1"/>
              </a:solidFill>
            </a:ln>
          </p:spPr>
        </p:pic>
        <p:pic>
          <p:nvPicPr>
            <p:cNvPr id="10" name="Picture 9">
              <a:extLst>
                <a:ext uri="{FF2B5EF4-FFF2-40B4-BE49-F238E27FC236}">
                  <a16:creationId xmlns:a16="http://schemas.microsoft.com/office/drawing/2014/main" id="{DBF85462-7681-490C-B939-F7EA2829F7AC}"/>
                </a:ext>
              </a:extLst>
            </p:cNvPr>
            <p:cNvPicPr>
              <a:picLocks noChangeAspect="1"/>
            </p:cNvPicPr>
            <p:nvPr/>
          </p:nvPicPr>
          <p:blipFill>
            <a:blip r:embed="rId5"/>
            <a:stretch>
              <a:fillRect/>
            </a:stretch>
          </p:blipFill>
          <p:spPr>
            <a:xfrm>
              <a:off x="2513240" y="4024723"/>
              <a:ext cx="2214454" cy="1725972"/>
            </a:xfrm>
            <a:prstGeom prst="rect">
              <a:avLst/>
            </a:prstGeom>
          </p:spPr>
        </p:pic>
      </p:grpSp>
    </p:spTree>
    <p:extLst>
      <p:ext uri="{BB962C8B-B14F-4D97-AF65-F5344CB8AC3E}">
        <p14:creationId xmlns:p14="http://schemas.microsoft.com/office/powerpoint/2010/main" val="3234044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TOC:  List of Tables and List of Figures</a:t>
            </a:r>
          </a:p>
        </p:txBody>
      </p:sp>
      <p:sp>
        <p:nvSpPr>
          <p:cNvPr id="2" name="Content Placeholder 1"/>
          <p:cNvSpPr>
            <a:spLocks noGrp="1"/>
          </p:cNvSpPr>
          <p:nvPr>
            <p:ph sz="half" idx="2"/>
          </p:nvPr>
        </p:nvSpPr>
        <p:spPr>
          <a:xfrm>
            <a:off x="457203" y="1803048"/>
            <a:ext cx="7901188" cy="4323121"/>
          </a:xfrm>
        </p:spPr>
        <p:txBody>
          <a:bodyPr>
            <a:normAutofit/>
          </a:bodyPr>
          <a:lstStyle/>
          <a:p>
            <a:pPr>
              <a:lnSpc>
                <a:spcPct val="110000"/>
              </a:lnSpc>
              <a:spcBef>
                <a:spcPts val="0"/>
              </a:spcBef>
            </a:pPr>
            <a:endParaRPr lang="en-US" altLang="en-US" sz="1800" dirty="0"/>
          </a:p>
          <a:p>
            <a:pPr>
              <a:lnSpc>
                <a:spcPct val="110000"/>
              </a:lnSpc>
              <a:spcBef>
                <a:spcPts val="0"/>
              </a:spcBef>
            </a:pPr>
            <a:r>
              <a:rPr lang="en-US" altLang="en-US" sz="2000" dirty="0"/>
              <a:t>All entries in List of Tables, List of Figures, </a:t>
            </a:r>
            <a:r>
              <a:rPr lang="en-US" altLang="en-US" sz="2000" dirty="0" err="1"/>
              <a:t>etc</a:t>
            </a:r>
            <a:r>
              <a:rPr lang="en-US" altLang="en-US" sz="2000" dirty="0"/>
              <a:t> must match </a:t>
            </a:r>
            <a:r>
              <a:rPr lang="en-US" altLang="en-US" sz="2000" b="1" u="sng" dirty="0"/>
              <a:t>exactly</a:t>
            </a:r>
            <a:r>
              <a:rPr lang="en-US" altLang="en-US" sz="2000" dirty="0"/>
              <a:t> as they appear in the text, including -- wording, numbering, punctuation, capitalization and spelling and page number on which the table/figure appears.</a:t>
            </a:r>
          </a:p>
          <a:p>
            <a:pPr>
              <a:lnSpc>
                <a:spcPct val="110000"/>
              </a:lnSpc>
              <a:spcBef>
                <a:spcPts val="0"/>
              </a:spcBef>
            </a:pPr>
            <a:endParaRPr lang="en-US" altLang="en-US" sz="2000" dirty="0"/>
          </a:p>
          <a:p>
            <a:pPr>
              <a:lnSpc>
                <a:spcPct val="110000"/>
              </a:lnSpc>
              <a:spcBef>
                <a:spcPts val="0"/>
              </a:spcBef>
            </a:pPr>
            <a:r>
              <a:rPr lang="en-US" altLang="en-US" sz="2000" b="1" dirty="0"/>
              <a:t>Exception</a:t>
            </a:r>
            <a:r>
              <a:rPr lang="en-US" altLang="en-US" sz="2000" dirty="0"/>
              <a:t> – if the description is too long, you may opt to include only the first full sentence of the description. </a:t>
            </a:r>
          </a:p>
          <a:p>
            <a:pPr>
              <a:lnSpc>
                <a:spcPct val="110000"/>
              </a:lnSpc>
              <a:spcBef>
                <a:spcPts val="0"/>
              </a:spcBef>
            </a:pPr>
            <a:endParaRPr lang="en-US" altLang="en-US" sz="2000" dirty="0"/>
          </a:p>
          <a:p>
            <a:pPr>
              <a:lnSpc>
                <a:spcPct val="110000"/>
              </a:lnSpc>
              <a:spcBef>
                <a:spcPts val="0"/>
              </a:spcBef>
            </a:pPr>
            <a:endParaRPr lang="en-US" altLang="en-US" sz="2000" dirty="0"/>
          </a:p>
          <a:p>
            <a:endParaRPr lang="en-US" dirty="0"/>
          </a:p>
        </p:txBody>
      </p:sp>
      <p:pic>
        <p:nvPicPr>
          <p:cNvPr id="28" name="Audio 27">
            <a:hlinkClick r:id="" action="ppaction://media"/>
            <a:extLst>
              <a:ext uri="{FF2B5EF4-FFF2-40B4-BE49-F238E27FC236}">
                <a16:creationId xmlns:a16="http://schemas.microsoft.com/office/drawing/2014/main" id="{12232898-84C0-3B8C-1DFA-7B8F6148C01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813290375"/>
      </p:ext>
    </p:extLst>
  </p:cSld>
  <p:clrMapOvr>
    <a:masterClrMapping/>
  </p:clrMapOvr>
  <mc:AlternateContent xmlns:mc="http://schemas.openxmlformats.org/markup-compatibility/2006" xmlns:p14="http://schemas.microsoft.com/office/powerpoint/2010/main">
    <mc:Choice Requires="p14">
      <p:transition spd="slow" p14:dur="2000" advTm="31369"/>
    </mc:Choice>
    <mc:Fallback xmlns="">
      <p:transition spd="slow" advTm="313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TOC:  List of Tables and List of Figures</a:t>
            </a:r>
          </a:p>
        </p:txBody>
      </p:sp>
      <p:pic>
        <p:nvPicPr>
          <p:cNvPr id="2" name="Picture 1"/>
          <p:cNvPicPr>
            <a:picLocks noChangeAspect="1"/>
          </p:cNvPicPr>
          <p:nvPr/>
        </p:nvPicPr>
        <p:blipFill>
          <a:blip r:embed="rId3"/>
          <a:stretch>
            <a:fillRect/>
          </a:stretch>
        </p:blipFill>
        <p:spPr>
          <a:xfrm>
            <a:off x="913880" y="1667934"/>
            <a:ext cx="7316237" cy="4954961"/>
          </a:xfrm>
          <a:prstGeom prst="rect">
            <a:avLst/>
          </a:prstGeom>
          <a:ln>
            <a:solidFill>
              <a:schemeClr val="bg1">
                <a:lumMod val="65000"/>
              </a:schemeClr>
            </a:solidFill>
          </a:ln>
        </p:spPr>
      </p:pic>
    </p:spTree>
    <p:extLst>
      <p:ext uri="{BB962C8B-B14F-4D97-AF65-F5344CB8AC3E}">
        <p14:creationId xmlns:p14="http://schemas.microsoft.com/office/powerpoint/2010/main" val="31991837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TOC:  List of Tables and List of Figures</a:t>
            </a:r>
          </a:p>
        </p:txBody>
      </p:sp>
      <p:sp>
        <p:nvSpPr>
          <p:cNvPr id="2" name="Content Placeholder 1"/>
          <p:cNvSpPr>
            <a:spLocks noGrp="1"/>
          </p:cNvSpPr>
          <p:nvPr>
            <p:ph sz="half" idx="2"/>
          </p:nvPr>
        </p:nvSpPr>
        <p:spPr>
          <a:xfrm>
            <a:off x="457203" y="1803048"/>
            <a:ext cx="7901188" cy="4323121"/>
          </a:xfrm>
        </p:spPr>
        <p:txBody>
          <a:bodyPr>
            <a:normAutofit/>
          </a:bodyPr>
          <a:lstStyle/>
          <a:p>
            <a:r>
              <a:rPr lang="en-US" altLang="en-US" sz="2000" dirty="0"/>
              <a:t>Do not use combinations of letters and number for your table/figure designations.  </a:t>
            </a:r>
          </a:p>
          <a:p>
            <a:endParaRPr lang="en-US" altLang="en-US" sz="2000" dirty="0"/>
          </a:p>
          <a:p>
            <a:pPr lvl="2"/>
            <a:r>
              <a:rPr lang="en-US" altLang="en-US" sz="2400" dirty="0"/>
              <a:t>Example:  If working in Chapter 4</a:t>
            </a:r>
          </a:p>
          <a:p>
            <a:pPr marL="685783" lvl="2" indent="0">
              <a:buNone/>
            </a:pPr>
            <a:endParaRPr lang="en-US" altLang="en-US" sz="2400" dirty="0"/>
          </a:p>
          <a:p>
            <a:pPr lvl="3"/>
            <a:r>
              <a:rPr lang="en-US" altLang="en-US" sz="2400" b="1" u="sng" dirty="0"/>
              <a:t>Do Use</a:t>
            </a:r>
            <a:r>
              <a:rPr lang="en-US" altLang="en-US" sz="2400" dirty="0"/>
              <a:t>:  4.2, 4.3, 4.4 </a:t>
            </a:r>
          </a:p>
          <a:p>
            <a:pPr lvl="3"/>
            <a:endParaRPr lang="en-US" altLang="en-US" sz="2400" dirty="0"/>
          </a:p>
          <a:p>
            <a:pPr lvl="3"/>
            <a:r>
              <a:rPr lang="en-US" altLang="en-US" sz="2400" b="1" u="sng" dirty="0"/>
              <a:t>Do Not Use</a:t>
            </a:r>
            <a:r>
              <a:rPr lang="en-US" altLang="en-US" sz="2400" dirty="0"/>
              <a:t>:  4A, 4B, 4C </a:t>
            </a:r>
          </a:p>
          <a:p>
            <a:pPr marL="342892" lvl="1" indent="0">
              <a:buNone/>
            </a:pPr>
            <a:endParaRPr lang="en-US" altLang="en-US" dirty="0">
              <a:latin typeface="Verdana" panose="020B0604030504040204" pitchFamily="34" charset="0"/>
              <a:ea typeface="Verdana" panose="020B0604030504040204" pitchFamily="34" charset="0"/>
            </a:endParaRPr>
          </a:p>
        </p:txBody>
      </p:sp>
      <p:pic>
        <p:nvPicPr>
          <p:cNvPr id="16" name="Audio 15">
            <a:hlinkClick r:id="" action="ppaction://media"/>
            <a:extLst>
              <a:ext uri="{FF2B5EF4-FFF2-40B4-BE49-F238E27FC236}">
                <a16:creationId xmlns:a16="http://schemas.microsoft.com/office/drawing/2014/main" id="{C7A0C46F-CDAB-30C0-6036-A1D49603CCF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356800931"/>
      </p:ext>
    </p:extLst>
  </p:cSld>
  <p:clrMapOvr>
    <a:masterClrMapping/>
  </p:clrMapOvr>
  <mc:AlternateContent xmlns:mc="http://schemas.openxmlformats.org/markup-compatibility/2006" xmlns:p14="http://schemas.microsoft.com/office/powerpoint/2010/main">
    <mc:Choice Requires="p14">
      <p:transition spd="slow" p14:dur="2000" advTm="18376"/>
    </mc:Choice>
    <mc:Fallback xmlns="">
      <p:transition spd="slow" advTm="183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Tables / Figure within the Text</a:t>
            </a:r>
          </a:p>
        </p:txBody>
      </p:sp>
      <p:sp>
        <p:nvSpPr>
          <p:cNvPr id="2" name="Content Placeholder 1"/>
          <p:cNvSpPr>
            <a:spLocks noGrp="1"/>
          </p:cNvSpPr>
          <p:nvPr>
            <p:ph sz="half" idx="2"/>
          </p:nvPr>
        </p:nvSpPr>
        <p:spPr>
          <a:xfrm>
            <a:off x="457203" y="1944714"/>
            <a:ext cx="7823915" cy="4181453"/>
          </a:xfrm>
        </p:spPr>
        <p:txBody>
          <a:bodyPr>
            <a:normAutofit/>
          </a:bodyPr>
          <a:lstStyle/>
          <a:p>
            <a:pPr>
              <a:lnSpc>
                <a:spcPct val="100000"/>
              </a:lnSpc>
              <a:spcBef>
                <a:spcPts val="0"/>
              </a:spcBef>
            </a:pPr>
            <a:r>
              <a:rPr lang="en-US" sz="1800" dirty="0"/>
              <a:t>Table titles appear </a:t>
            </a:r>
            <a:r>
              <a:rPr lang="en-US" sz="1800" b="1" dirty="0"/>
              <a:t>above</a:t>
            </a:r>
            <a:r>
              <a:rPr lang="en-US" sz="1800" dirty="0"/>
              <a:t> the table</a:t>
            </a:r>
          </a:p>
          <a:p>
            <a:pPr marL="0" indent="0">
              <a:lnSpc>
                <a:spcPct val="100000"/>
              </a:lnSpc>
              <a:spcBef>
                <a:spcPts val="0"/>
              </a:spcBef>
              <a:buNone/>
            </a:pPr>
            <a:endParaRPr lang="en-US" sz="1800" dirty="0"/>
          </a:p>
          <a:p>
            <a:pPr>
              <a:lnSpc>
                <a:spcPct val="100000"/>
              </a:lnSpc>
              <a:spcBef>
                <a:spcPts val="0"/>
              </a:spcBef>
            </a:pPr>
            <a:r>
              <a:rPr lang="en-US" sz="1800" dirty="0"/>
              <a:t>Figure/Scheme captions are to be placed </a:t>
            </a:r>
            <a:r>
              <a:rPr lang="en-US" sz="1800" b="1" dirty="0"/>
              <a:t>below </a:t>
            </a:r>
            <a:r>
              <a:rPr lang="en-US" sz="1800" dirty="0"/>
              <a:t>the figure/scheme</a:t>
            </a:r>
          </a:p>
          <a:p>
            <a:pPr marL="0" indent="0">
              <a:lnSpc>
                <a:spcPct val="100000"/>
              </a:lnSpc>
              <a:spcBef>
                <a:spcPts val="0"/>
              </a:spcBef>
              <a:buNone/>
            </a:pPr>
            <a:endParaRPr lang="en-US" sz="1800" dirty="0"/>
          </a:p>
          <a:p>
            <a:pPr>
              <a:lnSpc>
                <a:spcPct val="100000"/>
              </a:lnSpc>
              <a:spcBef>
                <a:spcPts val="0"/>
              </a:spcBef>
            </a:pPr>
            <a:r>
              <a:rPr lang="en-US" sz="1800" dirty="0"/>
              <a:t>Do not bold any part of the title/figure text</a:t>
            </a:r>
          </a:p>
          <a:p>
            <a:pPr marL="0" indent="0">
              <a:lnSpc>
                <a:spcPct val="100000"/>
              </a:lnSpc>
              <a:spcBef>
                <a:spcPts val="0"/>
              </a:spcBef>
              <a:buNone/>
            </a:pPr>
            <a:endParaRPr lang="en-US" sz="1800" dirty="0"/>
          </a:p>
          <a:p>
            <a:pPr>
              <a:lnSpc>
                <a:spcPct val="100000"/>
              </a:lnSpc>
              <a:spcBef>
                <a:spcPts val="0"/>
              </a:spcBef>
            </a:pPr>
            <a:r>
              <a:rPr lang="en-US" sz="1800" dirty="0"/>
              <a:t>Each title/caption must be numbered consecutively in Arabic numbers </a:t>
            </a:r>
          </a:p>
          <a:p>
            <a:pPr marL="0" indent="0">
              <a:lnSpc>
                <a:spcPct val="100000"/>
              </a:lnSpc>
              <a:spcBef>
                <a:spcPts val="0"/>
              </a:spcBef>
              <a:buNone/>
            </a:pPr>
            <a:endParaRPr lang="en-US" sz="1800" dirty="0"/>
          </a:p>
          <a:p>
            <a:pPr>
              <a:lnSpc>
                <a:spcPct val="100000"/>
              </a:lnSpc>
              <a:spcBef>
                <a:spcPts val="0"/>
              </a:spcBef>
            </a:pPr>
            <a:r>
              <a:rPr lang="en-US" altLang="en-US" sz="1800" dirty="0"/>
              <a:t>Landscaped entries are acceptable, but page margins will change if doing so (the 1.5” margin will become the top margin)</a:t>
            </a:r>
          </a:p>
        </p:txBody>
      </p:sp>
      <p:pic>
        <p:nvPicPr>
          <p:cNvPr id="17" name="Audio 16">
            <a:hlinkClick r:id="" action="ppaction://media"/>
            <a:extLst>
              <a:ext uri="{FF2B5EF4-FFF2-40B4-BE49-F238E27FC236}">
                <a16:creationId xmlns:a16="http://schemas.microsoft.com/office/drawing/2014/main" id="{73249EAF-DB75-0146-3968-0F267ED7025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51219123"/>
      </p:ext>
    </p:extLst>
  </p:cSld>
  <p:clrMapOvr>
    <a:masterClrMapping/>
  </p:clrMapOvr>
  <mc:AlternateContent xmlns:mc="http://schemas.openxmlformats.org/markup-compatibility/2006" xmlns:p14="http://schemas.microsoft.com/office/powerpoint/2010/main">
    <mc:Choice Requires="p14">
      <p:transition spd="slow" p14:dur="2000" advTm="50731"/>
    </mc:Choice>
    <mc:Fallback xmlns="">
      <p:transition spd="slow" advTm="507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Tables / Figure with the Text</a:t>
            </a:r>
          </a:p>
        </p:txBody>
      </p:sp>
      <p:pic>
        <p:nvPicPr>
          <p:cNvPr id="4" name="Picture 3">
            <a:extLst>
              <a:ext uri="{FF2B5EF4-FFF2-40B4-BE49-F238E27FC236}">
                <a16:creationId xmlns:a16="http://schemas.microsoft.com/office/drawing/2014/main" id="{55810362-F46D-4D58-AAF1-CA1723E73EF5}"/>
              </a:ext>
            </a:extLst>
          </p:cNvPr>
          <p:cNvPicPr>
            <a:picLocks noChangeAspect="1"/>
          </p:cNvPicPr>
          <p:nvPr/>
        </p:nvPicPr>
        <p:blipFill>
          <a:blip r:embed="rId5"/>
          <a:stretch>
            <a:fillRect/>
          </a:stretch>
        </p:blipFill>
        <p:spPr>
          <a:xfrm>
            <a:off x="366712" y="2440954"/>
            <a:ext cx="3888437" cy="2612309"/>
          </a:xfrm>
          <a:prstGeom prst="rect">
            <a:avLst/>
          </a:prstGeom>
        </p:spPr>
      </p:pic>
      <p:pic>
        <p:nvPicPr>
          <p:cNvPr id="8" name="Picture 7">
            <a:extLst>
              <a:ext uri="{FF2B5EF4-FFF2-40B4-BE49-F238E27FC236}">
                <a16:creationId xmlns:a16="http://schemas.microsoft.com/office/drawing/2014/main" id="{ADE45BBE-9D32-48EE-8554-3B37406D6DB1}"/>
              </a:ext>
            </a:extLst>
          </p:cNvPr>
          <p:cNvPicPr>
            <a:picLocks noChangeAspect="1"/>
          </p:cNvPicPr>
          <p:nvPr/>
        </p:nvPicPr>
        <p:blipFill>
          <a:blip r:embed="rId6"/>
          <a:stretch>
            <a:fillRect/>
          </a:stretch>
        </p:blipFill>
        <p:spPr>
          <a:xfrm>
            <a:off x="4572000" y="2597365"/>
            <a:ext cx="3599520" cy="2206555"/>
          </a:xfrm>
          <a:prstGeom prst="rect">
            <a:avLst/>
          </a:prstGeom>
        </p:spPr>
      </p:pic>
      <p:pic>
        <p:nvPicPr>
          <p:cNvPr id="25" name="Audio 24">
            <a:hlinkClick r:id="" action="ppaction://media"/>
            <a:extLst>
              <a:ext uri="{FF2B5EF4-FFF2-40B4-BE49-F238E27FC236}">
                <a16:creationId xmlns:a16="http://schemas.microsoft.com/office/drawing/2014/main" id="{DB24DAEC-986E-E3AF-0397-1DA7ED0A17C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35700445"/>
      </p:ext>
    </p:extLst>
  </p:cSld>
  <p:clrMapOvr>
    <a:masterClrMapping/>
  </p:clrMapOvr>
  <mc:AlternateContent xmlns:mc="http://schemas.openxmlformats.org/markup-compatibility/2006" xmlns:p14="http://schemas.microsoft.com/office/powerpoint/2010/main">
    <mc:Choice Requires="p14">
      <p:transition spd="slow" p14:dur="2000" advTm="22669"/>
    </mc:Choice>
    <mc:Fallback xmlns="">
      <p:transition spd="slow" advTm="22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Body of the Manuscript / Text</a:t>
            </a:r>
          </a:p>
        </p:txBody>
      </p:sp>
      <p:sp>
        <p:nvSpPr>
          <p:cNvPr id="2" name="Content Placeholder 1"/>
          <p:cNvSpPr>
            <a:spLocks noGrp="1"/>
          </p:cNvSpPr>
          <p:nvPr>
            <p:ph sz="half" idx="2"/>
          </p:nvPr>
        </p:nvSpPr>
        <p:spPr>
          <a:xfrm>
            <a:off x="457201" y="1777289"/>
            <a:ext cx="7579216" cy="4348879"/>
          </a:xfrm>
        </p:spPr>
        <p:txBody>
          <a:bodyPr>
            <a:normAutofit/>
          </a:bodyPr>
          <a:lstStyle/>
          <a:p>
            <a:r>
              <a:rPr lang="en-US" altLang="en-US" sz="2100" dirty="0"/>
              <a:t>This begins the Arabic numbering (1, 2, 3)</a:t>
            </a:r>
          </a:p>
          <a:p>
            <a:pPr marL="0" indent="0">
              <a:buNone/>
            </a:pPr>
            <a:endParaRPr lang="en-US" altLang="en-US" sz="2100" dirty="0"/>
          </a:p>
          <a:p>
            <a:r>
              <a:rPr lang="en-US" altLang="en-US" sz="2100" dirty="0"/>
              <a:t>The text begins with Page 1 of CHAPTER I</a:t>
            </a:r>
          </a:p>
          <a:p>
            <a:endParaRPr lang="en-US" altLang="en-US" sz="2100" dirty="0"/>
          </a:p>
          <a:p>
            <a:r>
              <a:rPr lang="en-US" altLang="en-US" sz="2100" dirty="0"/>
              <a:t>Page numbers are centered at the 1” bottom margin</a:t>
            </a:r>
          </a:p>
          <a:p>
            <a:endParaRPr lang="en-US" altLang="en-US" sz="2100" dirty="0"/>
          </a:p>
          <a:p>
            <a:r>
              <a:rPr lang="en-US" altLang="en-US" sz="2100" dirty="0"/>
              <a:t>All text is double spaced throughout</a:t>
            </a:r>
          </a:p>
          <a:p>
            <a:pPr>
              <a:buNone/>
            </a:pPr>
            <a:endParaRPr lang="en-US" altLang="en-US" sz="2100" dirty="0"/>
          </a:p>
          <a:p>
            <a:r>
              <a:rPr lang="en-US" altLang="en-US" sz="2100" dirty="0"/>
              <a:t>At least two lines of text must appear at the top and bottom of each page</a:t>
            </a:r>
          </a:p>
          <a:p>
            <a:pPr lvl="1"/>
            <a:r>
              <a:rPr lang="en-US" altLang="en-US" sz="2100" dirty="0">
                <a:latin typeface="Verdana" panose="020B0604030504040204" pitchFamily="34" charset="0"/>
                <a:ea typeface="Verdana" panose="020B0604030504040204" pitchFamily="34" charset="0"/>
              </a:rPr>
              <a:t>Remember:  No widows/orphans</a:t>
            </a:r>
          </a:p>
          <a:p>
            <a:pPr lvl="1"/>
            <a:endParaRPr lang="en-US" altLang="en-US" sz="2100" dirty="0">
              <a:latin typeface="Verdana" panose="020B0604030504040204" pitchFamily="34" charset="0"/>
              <a:ea typeface="Verdana" panose="020B0604030504040204" pitchFamily="34" charset="0"/>
            </a:endParaRPr>
          </a:p>
          <a:p>
            <a:pPr>
              <a:lnSpc>
                <a:spcPct val="120000"/>
              </a:lnSpc>
              <a:spcBef>
                <a:spcPts val="0"/>
              </a:spcBef>
            </a:pPr>
            <a:endParaRPr lang="en-US" dirty="0"/>
          </a:p>
        </p:txBody>
      </p:sp>
      <p:pic>
        <p:nvPicPr>
          <p:cNvPr id="7" name="Audio 6">
            <a:hlinkClick r:id="" action="ppaction://media"/>
            <a:extLst>
              <a:ext uri="{FF2B5EF4-FFF2-40B4-BE49-F238E27FC236}">
                <a16:creationId xmlns:a16="http://schemas.microsoft.com/office/drawing/2014/main" id="{4F89BBAA-BBA0-9526-98F5-31F78209B39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679091672"/>
      </p:ext>
    </p:extLst>
  </p:cSld>
  <p:clrMapOvr>
    <a:masterClrMapping/>
  </p:clrMapOvr>
  <mc:AlternateContent xmlns:mc="http://schemas.openxmlformats.org/markup-compatibility/2006" xmlns:p14="http://schemas.microsoft.com/office/powerpoint/2010/main">
    <mc:Choice Requires="p14">
      <p:transition spd="slow" p14:dur="2000" advTm="36646"/>
    </mc:Choice>
    <mc:Fallback xmlns="">
      <p:transition spd="slow" advTm="36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Body of the Manuscript / Text</a:t>
            </a:r>
          </a:p>
        </p:txBody>
      </p:sp>
      <p:sp>
        <p:nvSpPr>
          <p:cNvPr id="2" name="Content Placeholder 1"/>
          <p:cNvSpPr>
            <a:spLocks noGrp="1"/>
          </p:cNvSpPr>
          <p:nvPr>
            <p:ph sz="half" idx="2"/>
          </p:nvPr>
        </p:nvSpPr>
        <p:spPr>
          <a:xfrm>
            <a:off x="457201" y="1777289"/>
            <a:ext cx="7579216" cy="4348879"/>
          </a:xfrm>
        </p:spPr>
        <p:txBody>
          <a:bodyPr>
            <a:normAutofit/>
          </a:bodyPr>
          <a:lstStyle/>
          <a:p>
            <a:pPr marL="342882" lvl="1" indent="0">
              <a:buNone/>
            </a:pPr>
            <a:endParaRPr lang="en-US" altLang="en-US" sz="2100" dirty="0">
              <a:latin typeface="Verdana" panose="020B0604030504040204" pitchFamily="34" charset="0"/>
              <a:ea typeface="Verdana" panose="020B0604030504040204" pitchFamily="34" charset="0"/>
            </a:endParaRPr>
          </a:p>
          <a:p>
            <a:r>
              <a:rPr lang="en-US" altLang="en-US" sz="2100" dirty="0"/>
              <a:t>All subheadings must be followed by at least two lines of text</a:t>
            </a:r>
          </a:p>
          <a:p>
            <a:pPr lvl="1"/>
            <a:endParaRPr lang="en-US" altLang="en-US" sz="2100" dirty="0">
              <a:latin typeface="Verdana" panose="020B0604030504040204" pitchFamily="34" charset="0"/>
              <a:ea typeface="Verdana" panose="020B0604030504040204" pitchFamily="34" charset="0"/>
            </a:endParaRPr>
          </a:p>
          <a:p>
            <a:r>
              <a:rPr lang="en-US" altLang="en-US" sz="2100" dirty="0"/>
              <a:t>Page margins</a:t>
            </a:r>
          </a:p>
          <a:p>
            <a:pPr lvl="1"/>
            <a:r>
              <a:rPr lang="en-US" altLang="en-US" sz="2100" dirty="0">
                <a:latin typeface="Verdana" panose="020B0604030504040204" pitchFamily="34" charset="0"/>
                <a:ea typeface="Verdana" panose="020B0604030504040204" pitchFamily="34" charset="0"/>
              </a:rPr>
              <a:t>1” for top</a:t>
            </a:r>
          </a:p>
          <a:p>
            <a:pPr lvl="1"/>
            <a:r>
              <a:rPr lang="en-US" altLang="en-US" sz="2100" b="1" dirty="0">
                <a:latin typeface="Verdana" panose="020B0604030504040204" pitchFamily="34" charset="0"/>
                <a:ea typeface="Verdana" panose="020B0604030504040204" pitchFamily="34" charset="0"/>
              </a:rPr>
              <a:t>exception</a:t>
            </a:r>
            <a:r>
              <a:rPr lang="en-US" altLang="en-US" sz="2100" dirty="0">
                <a:latin typeface="Verdana" panose="020B0604030504040204" pitchFamily="34" charset="0"/>
                <a:ea typeface="Verdana" panose="020B0604030504040204" pitchFamily="34" charset="0"/>
              </a:rPr>
              <a:t>: top margin on 1</a:t>
            </a:r>
            <a:r>
              <a:rPr lang="en-US" altLang="en-US" sz="2100" baseline="30000" dirty="0">
                <a:latin typeface="Verdana" panose="020B0604030504040204" pitchFamily="34" charset="0"/>
                <a:ea typeface="Verdana" panose="020B0604030504040204" pitchFamily="34" charset="0"/>
              </a:rPr>
              <a:t>st</a:t>
            </a:r>
            <a:r>
              <a:rPr lang="en-US" altLang="en-US" sz="2100" dirty="0">
                <a:latin typeface="Verdana" panose="020B0604030504040204" pitchFamily="34" charset="0"/>
                <a:ea typeface="Verdana" panose="020B0604030504040204" pitchFamily="34" charset="0"/>
              </a:rPr>
              <a:t> page of major section should be 2”</a:t>
            </a:r>
          </a:p>
          <a:p>
            <a:pPr lvl="1"/>
            <a:r>
              <a:rPr lang="en-US" altLang="en-US" sz="2100" dirty="0">
                <a:latin typeface="Verdana" panose="020B0604030504040204" pitchFamily="34" charset="0"/>
                <a:ea typeface="Verdana" panose="020B0604030504040204" pitchFamily="34" charset="0"/>
              </a:rPr>
              <a:t>1.5” left</a:t>
            </a:r>
          </a:p>
          <a:p>
            <a:pPr lvl="1"/>
            <a:r>
              <a:rPr lang="en-US" altLang="en-US" sz="2100" dirty="0">
                <a:latin typeface="Verdana" panose="020B0604030504040204" pitchFamily="34" charset="0"/>
                <a:ea typeface="Verdana" panose="020B0604030504040204" pitchFamily="34" charset="0"/>
              </a:rPr>
              <a:t>1” right </a:t>
            </a:r>
          </a:p>
          <a:p>
            <a:pPr lvl="1"/>
            <a:r>
              <a:rPr lang="en-US" altLang="en-US" sz="2100" dirty="0">
                <a:latin typeface="Verdana" panose="020B0604030504040204" pitchFamily="34" charset="0"/>
                <a:ea typeface="Verdana" panose="020B0604030504040204" pitchFamily="34" charset="0"/>
              </a:rPr>
              <a:t>1” bottom</a:t>
            </a:r>
          </a:p>
          <a:p>
            <a:pPr>
              <a:lnSpc>
                <a:spcPct val="120000"/>
              </a:lnSpc>
              <a:spcBef>
                <a:spcPts val="0"/>
              </a:spcBef>
            </a:pPr>
            <a:endParaRPr lang="en-US" dirty="0"/>
          </a:p>
        </p:txBody>
      </p:sp>
      <p:pic>
        <p:nvPicPr>
          <p:cNvPr id="15" name="Audio 14">
            <a:hlinkClick r:id="" action="ppaction://media"/>
            <a:extLst>
              <a:ext uri="{FF2B5EF4-FFF2-40B4-BE49-F238E27FC236}">
                <a16:creationId xmlns:a16="http://schemas.microsoft.com/office/drawing/2014/main" id="{994DF27A-F759-21B7-EBFB-1AC00DD955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323200297"/>
      </p:ext>
    </p:extLst>
  </p:cSld>
  <p:clrMapOvr>
    <a:masterClrMapping/>
  </p:clrMapOvr>
  <mc:AlternateContent xmlns:mc="http://schemas.openxmlformats.org/markup-compatibility/2006" xmlns:p14="http://schemas.microsoft.com/office/powerpoint/2010/main">
    <mc:Choice Requires="p14">
      <p:transition spd="slow" p14:dur="2000" advTm="16367"/>
    </mc:Choice>
    <mc:Fallback xmlns="">
      <p:transition spd="slow" advTm="16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0EA139D-71EE-449E-8DE8-837E9E050191}"/>
              </a:ext>
            </a:extLst>
          </p:cNvPr>
          <p:cNvSpPr>
            <a:spLocks noGrp="1"/>
          </p:cNvSpPr>
          <p:nvPr>
            <p:ph sz="half" idx="2"/>
          </p:nvPr>
        </p:nvSpPr>
        <p:spPr>
          <a:xfrm>
            <a:off x="531811" y="1965266"/>
            <a:ext cx="7765024" cy="3569231"/>
          </a:xfrm>
        </p:spPr>
        <p:txBody>
          <a:bodyPr>
            <a:normAutofit/>
          </a:bodyPr>
          <a:lstStyle/>
          <a:p>
            <a:pPr lvl="1"/>
            <a:r>
              <a:rPr lang="en-US" sz="2000" dirty="0">
                <a:latin typeface="Verdana" panose="020B0604030504040204" pitchFamily="34" charset="0"/>
                <a:ea typeface="Verdana" panose="020B0604030504040204" pitchFamily="34" charset="0"/>
                <a:cs typeface="Verdana" panose="020B0604030504040204" pitchFamily="34" charset="0"/>
              </a:rPr>
              <a:t>High standards of presentation</a:t>
            </a:r>
          </a:p>
          <a:p>
            <a:pPr marL="457178" lvl="1" indent="0">
              <a:buNone/>
            </a:pPr>
            <a:endParaRPr lang="en-US" sz="2000" dirty="0">
              <a:latin typeface="Verdana" panose="020B0604030504040204" pitchFamily="34" charset="0"/>
              <a:ea typeface="Verdana" panose="020B0604030504040204" pitchFamily="34" charset="0"/>
              <a:cs typeface="Verdana" panose="020B0604030504040204" pitchFamily="34" charset="0"/>
            </a:endParaRPr>
          </a:p>
          <a:p>
            <a:pPr lvl="1"/>
            <a:r>
              <a:rPr lang="en-US" sz="2000" dirty="0">
                <a:latin typeface="Verdana" panose="020B0604030504040204" pitchFamily="34" charset="0"/>
                <a:ea typeface="Verdana" panose="020B0604030504040204" pitchFamily="34" charset="0"/>
                <a:cs typeface="Verdana" panose="020B0604030504040204" pitchFamily="34" charset="0"/>
              </a:rPr>
              <a:t>Standards are applied consistently to all departments and programs</a:t>
            </a:r>
          </a:p>
          <a:p>
            <a:pPr marL="457178" lvl="1" indent="0">
              <a:buNone/>
            </a:pPr>
            <a:endParaRPr lang="en-US" sz="2000" dirty="0">
              <a:latin typeface="Verdana" panose="020B0604030504040204" pitchFamily="34" charset="0"/>
              <a:ea typeface="Verdana" panose="020B0604030504040204" pitchFamily="34" charset="0"/>
              <a:cs typeface="Verdana" panose="020B0604030504040204" pitchFamily="34" charset="0"/>
            </a:endParaRPr>
          </a:p>
          <a:p>
            <a:pPr lvl="1"/>
            <a:r>
              <a:rPr lang="en-US" sz="2000" dirty="0">
                <a:latin typeface="Verdana" panose="020B0604030504040204" pitchFamily="34" charset="0"/>
                <a:ea typeface="Verdana" panose="020B0604030504040204" pitchFamily="34" charset="0"/>
                <a:cs typeface="Verdana" panose="020B0604030504040204" pitchFamily="34" charset="0"/>
              </a:rPr>
              <a:t>Precise and complete presentation</a:t>
            </a:r>
          </a:p>
          <a:p>
            <a:pPr lvl="1"/>
            <a:endParaRPr lang="en-US" sz="2000" dirty="0">
              <a:latin typeface="Verdana" panose="020B0604030504040204" pitchFamily="34" charset="0"/>
              <a:ea typeface="Verdana" panose="020B0604030504040204" pitchFamily="34" charset="0"/>
              <a:cs typeface="Verdana" panose="020B0604030504040204" pitchFamily="34" charset="0"/>
            </a:endParaRPr>
          </a:p>
          <a:p>
            <a:pPr lvl="1"/>
            <a:r>
              <a:rPr lang="en-US" sz="2000" dirty="0">
                <a:latin typeface="Verdana" panose="020B0604030504040204" pitchFamily="34" charset="0"/>
                <a:ea typeface="Verdana" panose="020B0604030504040204" pitchFamily="34" charset="0"/>
                <a:cs typeface="Verdana" panose="020B0604030504040204" pitchFamily="34" charset="0"/>
              </a:rPr>
              <a:t>Future publications</a:t>
            </a:r>
            <a:endParaRPr lang="en-US" dirty="0"/>
          </a:p>
        </p:txBody>
      </p:sp>
      <p:sp>
        <p:nvSpPr>
          <p:cNvPr id="6" name="Text Placeholder 5">
            <a:extLst>
              <a:ext uri="{FF2B5EF4-FFF2-40B4-BE49-F238E27FC236}">
                <a16:creationId xmlns:a16="http://schemas.microsoft.com/office/drawing/2014/main" id="{CB6E9C80-18A4-4593-BE21-B50882E5C16C}"/>
              </a:ext>
            </a:extLst>
          </p:cNvPr>
          <p:cNvSpPr>
            <a:spLocks noGrp="1"/>
          </p:cNvSpPr>
          <p:nvPr>
            <p:ph type="body" sz="quarter" idx="11"/>
          </p:nvPr>
        </p:nvSpPr>
        <p:spPr/>
        <p:txBody>
          <a:bodyPr/>
          <a:lstStyle/>
          <a:p>
            <a:r>
              <a:rPr lang="en-US" dirty="0"/>
              <a:t>Why Formatting?</a:t>
            </a:r>
          </a:p>
        </p:txBody>
      </p:sp>
      <p:pic>
        <p:nvPicPr>
          <p:cNvPr id="14" name="Audio 13">
            <a:hlinkClick r:id="" action="ppaction://media"/>
            <a:extLst>
              <a:ext uri="{FF2B5EF4-FFF2-40B4-BE49-F238E27FC236}">
                <a16:creationId xmlns:a16="http://schemas.microsoft.com/office/drawing/2014/main" id="{BAADFA16-C652-F2DD-F9BB-2EC9D8307CA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88535614"/>
      </p:ext>
    </p:extLst>
  </p:cSld>
  <p:clrMapOvr>
    <a:masterClrMapping/>
  </p:clrMapOvr>
  <mc:AlternateContent xmlns:mc="http://schemas.openxmlformats.org/markup-compatibility/2006" xmlns:p14="http://schemas.microsoft.com/office/powerpoint/2010/main">
    <mc:Choice Requires="p14">
      <p:transition spd="slow" p14:dur="2000" advTm="52385"/>
    </mc:Choice>
    <mc:Fallback xmlns="">
      <p:transition spd="slow" advTm="523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457201" y="1777289"/>
            <a:ext cx="7579216" cy="4348879"/>
          </a:xfrm>
        </p:spPr>
        <p:txBody>
          <a:bodyPr>
            <a:normAutofit/>
          </a:bodyPr>
          <a:lstStyle/>
          <a:p>
            <a:pPr marL="342882" lvl="1" indent="0">
              <a:buNone/>
            </a:pPr>
            <a:endParaRPr lang="en-US" altLang="en-US" sz="2100" dirty="0">
              <a:latin typeface="Verdana" panose="020B0604030504040204" pitchFamily="34" charset="0"/>
              <a:ea typeface="Verdana" panose="020B0604030504040204" pitchFamily="34" charset="0"/>
            </a:endParaRPr>
          </a:p>
          <a:p>
            <a:pPr>
              <a:lnSpc>
                <a:spcPct val="120000"/>
              </a:lnSpc>
              <a:spcBef>
                <a:spcPts val="0"/>
              </a:spcBef>
            </a:pPr>
            <a:endParaRPr lang="en-US" dirty="0"/>
          </a:p>
        </p:txBody>
      </p:sp>
      <p:pic>
        <p:nvPicPr>
          <p:cNvPr id="3" name="Picture 2"/>
          <p:cNvPicPr>
            <a:picLocks noChangeAspect="1"/>
          </p:cNvPicPr>
          <p:nvPr/>
        </p:nvPicPr>
        <p:blipFill>
          <a:blip r:embed="rId3"/>
          <a:stretch>
            <a:fillRect/>
          </a:stretch>
        </p:blipFill>
        <p:spPr>
          <a:xfrm>
            <a:off x="-22848" y="1131569"/>
            <a:ext cx="4481113" cy="5571649"/>
          </a:xfrm>
          <a:prstGeom prst="rect">
            <a:avLst/>
          </a:prstGeom>
          <a:ln>
            <a:solidFill>
              <a:schemeClr val="tx1"/>
            </a:solidFill>
          </a:ln>
        </p:spPr>
      </p:pic>
      <p:pic>
        <p:nvPicPr>
          <p:cNvPr id="5" name="Picture 4"/>
          <p:cNvPicPr>
            <a:picLocks noChangeAspect="1"/>
          </p:cNvPicPr>
          <p:nvPr/>
        </p:nvPicPr>
        <p:blipFill>
          <a:blip r:embed="rId4"/>
          <a:stretch>
            <a:fillRect/>
          </a:stretch>
        </p:blipFill>
        <p:spPr>
          <a:xfrm>
            <a:off x="4458265" y="1131569"/>
            <a:ext cx="4604879" cy="5560220"/>
          </a:xfrm>
          <a:prstGeom prst="rect">
            <a:avLst/>
          </a:prstGeom>
          <a:ln>
            <a:solidFill>
              <a:schemeClr val="tx1"/>
            </a:solidFill>
          </a:ln>
        </p:spPr>
      </p:pic>
    </p:spTree>
    <p:extLst>
      <p:ext uri="{BB962C8B-B14F-4D97-AF65-F5344CB8AC3E}">
        <p14:creationId xmlns:p14="http://schemas.microsoft.com/office/powerpoint/2010/main" val="21103445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Chapter Title Pages</a:t>
            </a:r>
          </a:p>
        </p:txBody>
      </p:sp>
      <p:sp>
        <p:nvSpPr>
          <p:cNvPr id="2" name="Content Placeholder 1"/>
          <p:cNvSpPr>
            <a:spLocks noGrp="1"/>
          </p:cNvSpPr>
          <p:nvPr>
            <p:ph sz="half" idx="2"/>
          </p:nvPr>
        </p:nvSpPr>
        <p:spPr>
          <a:xfrm>
            <a:off x="457201" y="1815923"/>
            <a:ext cx="7939824" cy="4310243"/>
          </a:xfrm>
        </p:spPr>
        <p:txBody>
          <a:bodyPr>
            <a:normAutofit/>
          </a:bodyPr>
          <a:lstStyle/>
          <a:p>
            <a:pPr>
              <a:lnSpc>
                <a:spcPct val="120000"/>
              </a:lnSpc>
              <a:spcBef>
                <a:spcPts val="0"/>
              </a:spcBef>
            </a:pPr>
            <a:r>
              <a:rPr lang="en-US" altLang="en-US" sz="2000" dirty="0"/>
              <a:t>A chapter title page is the start of a new chapter.</a:t>
            </a:r>
          </a:p>
          <a:p>
            <a:pPr marL="0" indent="0">
              <a:lnSpc>
                <a:spcPct val="120000"/>
              </a:lnSpc>
              <a:spcBef>
                <a:spcPts val="0"/>
              </a:spcBef>
              <a:buNone/>
            </a:pPr>
            <a:endParaRPr lang="en-US" altLang="en-US" sz="2000" dirty="0"/>
          </a:p>
          <a:p>
            <a:pPr>
              <a:lnSpc>
                <a:spcPct val="120000"/>
              </a:lnSpc>
              <a:spcBef>
                <a:spcPts val="0"/>
              </a:spcBef>
            </a:pPr>
            <a:r>
              <a:rPr lang="en-US" altLang="en-US" sz="2000" dirty="0"/>
              <a:t>ALL chapter title pages have a 2” top margin</a:t>
            </a:r>
          </a:p>
          <a:p>
            <a:pPr>
              <a:lnSpc>
                <a:spcPct val="120000"/>
              </a:lnSpc>
              <a:spcBef>
                <a:spcPts val="0"/>
              </a:spcBef>
            </a:pPr>
            <a:endParaRPr lang="en-US" altLang="en-US" sz="2000" dirty="0"/>
          </a:p>
          <a:p>
            <a:pPr>
              <a:lnSpc>
                <a:spcPct val="120000"/>
              </a:lnSpc>
              <a:spcBef>
                <a:spcPts val="0"/>
              </a:spcBef>
            </a:pPr>
            <a:r>
              <a:rPr lang="en-US" altLang="en-US" sz="2000" dirty="0"/>
              <a:t>All chapters start on a new page</a:t>
            </a:r>
          </a:p>
          <a:p>
            <a:pPr>
              <a:lnSpc>
                <a:spcPct val="120000"/>
              </a:lnSpc>
              <a:spcBef>
                <a:spcPts val="0"/>
              </a:spcBef>
            </a:pPr>
            <a:endParaRPr lang="en-US" altLang="en-US" sz="2000" dirty="0"/>
          </a:p>
          <a:p>
            <a:pPr>
              <a:lnSpc>
                <a:spcPct val="120000"/>
              </a:lnSpc>
              <a:spcBef>
                <a:spcPts val="0"/>
              </a:spcBef>
            </a:pPr>
            <a:r>
              <a:rPr lang="en-US" altLang="en-US" sz="2000" dirty="0"/>
              <a:t>CHAPTER I, II, III, etc. are known as chapter headers, a label for your title. Headers are typed in all capital letters without punctuation, centered between the margins</a:t>
            </a:r>
          </a:p>
          <a:p>
            <a:pPr>
              <a:lnSpc>
                <a:spcPct val="120000"/>
              </a:lnSpc>
              <a:spcBef>
                <a:spcPts val="0"/>
              </a:spcBef>
            </a:pPr>
            <a:endParaRPr lang="en-US" altLang="en-US" sz="1900" dirty="0"/>
          </a:p>
          <a:p>
            <a:pPr lvl="1">
              <a:lnSpc>
                <a:spcPct val="120000"/>
              </a:lnSpc>
              <a:spcBef>
                <a:spcPts val="0"/>
              </a:spcBef>
            </a:pPr>
            <a:endParaRPr lang="en-US" altLang="en-US" dirty="0">
              <a:latin typeface="Verdana" panose="020B0604030504040204" pitchFamily="34" charset="0"/>
              <a:ea typeface="Verdana" panose="020B0604030504040204" pitchFamily="34" charset="0"/>
            </a:endParaRPr>
          </a:p>
          <a:p>
            <a:endParaRPr lang="en-US" dirty="0"/>
          </a:p>
          <a:p>
            <a:pPr>
              <a:lnSpc>
                <a:spcPct val="120000"/>
              </a:lnSpc>
              <a:spcBef>
                <a:spcPts val="0"/>
              </a:spcBef>
            </a:pPr>
            <a:endParaRPr lang="en-US" dirty="0"/>
          </a:p>
        </p:txBody>
      </p:sp>
      <p:pic>
        <p:nvPicPr>
          <p:cNvPr id="14" name="Audio 13">
            <a:hlinkClick r:id="" action="ppaction://media"/>
            <a:extLst>
              <a:ext uri="{FF2B5EF4-FFF2-40B4-BE49-F238E27FC236}">
                <a16:creationId xmlns:a16="http://schemas.microsoft.com/office/drawing/2014/main" id="{93E025C1-6969-2988-D3E2-11A4AC84538B}"/>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49338698"/>
      </p:ext>
    </p:extLst>
  </p:cSld>
  <p:clrMapOvr>
    <a:masterClrMapping/>
  </p:clrMapOvr>
  <mc:AlternateContent xmlns:mc="http://schemas.openxmlformats.org/markup-compatibility/2006" xmlns:p14="http://schemas.microsoft.com/office/powerpoint/2010/main">
    <mc:Choice Requires="p14">
      <p:transition spd="slow" p14:dur="2000" advTm="43449"/>
    </mc:Choice>
    <mc:Fallback xmlns="">
      <p:transition spd="slow" advTm="43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Chapter Title Pages (cont’d)</a:t>
            </a:r>
          </a:p>
        </p:txBody>
      </p:sp>
      <p:sp>
        <p:nvSpPr>
          <p:cNvPr id="2" name="Content Placeholder 1"/>
          <p:cNvSpPr>
            <a:spLocks noGrp="1"/>
          </p:cNvSpPr>
          <p:nvPr>
            <p:ph sz="half" idx="2"/>
          </p:nvPr>
        </p:nvSpPr>
        <p:spPr>
          <a:xfrm>
            <a:off x="457201" y="1815923"/>
            <a:ext cx="7939824" cy="4310243"/>
          </a:xfrm>
        </p:spPr>
        <p:txBody>
          <a:bodyPr>
            <a:normAutofit/>
          </a:bodyPr>
          <a:lstStyle/>
          <a:p>
            <a:pPr>
              <a:lnSpc>
                <a:spcPct val="100000"/>
              </a:lnSpc>
              <a:spcBef>
                <a:spcPts val="0"/>
              </a:spcBef>
            </a:pPr>
            <a:r>
              <a:rPr lang="en-US" altLang="en-US" sz="1900" dirty="0"/>
              <a:t>The title appears below the chapter header and is typed in all capital letters, double-spaced below the heading, centered between the margins</a:t>
            </a:r>
          </a:p>
          <a:p>
            <a:pPr lvl="1">
              <a:lnSpc>
                <a:spcPct val="100000"/>
              </a:lnSpc>
              <a:spcBef>
                <a:spcPts val="0"/>
              </a:spcBef>
            </a:pPr>
            <a:r>
              <a:rPr lang="en-US" altLang="en-US" sz="1900" dirty="0">
                <a:latin typeface="Verdana" panose="020B0604030504040204" pitchFamily="34" charset="0"/>
                <a:ea typeface="Verdana" panose="020B0604030504040204" pitchFamily="34" charset="0"/>
              </a:rPr>
              <a:t>Titles that are more than one line should be double-spaced</a:t>
            </a:r>
          </a:p>
          <a:p>
            <a:pPr lvl="1">
              <a:lnSpc>
                <a:spcPct val="100000"/>
              </a:lnSpc>
              <a:spcBef>
                <a:spcPts val="0"/>
              </a:spcBef>
            </a:pPr>
            <a:endParaRPr lang="en-US" altLang="en-US" sz="1900" dirty="0">
              <a:latin typeface="Verdana" panose="020B0604030504040204" pitchFamily="34" charset="0"/>
              <a:ea typeface="Verdana" panose="020B0604030504040204" pitchFamily="34" charset="0"/>
            </a:endParaRPr>
          </a:p>
          <a:p>
            <a:pPr>
              <a:lnSpc>
                <a:spcPct val="100000"/>
              </a:lnSpc>
              <a:spcBef>
                <a:spcPts val="0"/>
              </a:spcBef>
            </a:pPr>
            <a:r>
              <a:rPr lang="en-US" altLang="en-US" sz="1900" dirty="0"/>
              <a:t>Text of the chapter begins three spaces below the chapter title</a:t>
            </a:r>
          </a:p>
          <a:p>
            <a:pPr>
              <a:lnSpc>
                <a:spcPct val="100000"/>
              </a:lnSpc>
              <a:spcBef>
                <a:spcPts val="0"/>
              </a:spcBef>
            </a:pPr>
            <a:endParaRPr lang="en-US" altLang="en-US" sz="1900" dirty="0"/>
          </a:p>
          <a:p>
            <a:pPr>
              <a:lnSpc>
                <a:spcPct val="100000"/>
              </a:lnSpc>
              <a:spcBef>
                <a:spcPts val="0"/>
              </a:spcBef>
            </a:pPr>
            <a:r>
              <a:rPr lang="en-US" altLang="en-US" sz="1900" dirty="0"/>
              <a:t>If a subheading follows a chapter title, it is placed three spaces below the chapter title...text then begins two spaces below the subheadin</a:t>
            </a:r>
            <a:r>
              <a:rPr lang="en-US" altLang="en-US" sz="1900" dirty="0">
                <a:latin typeface="Verdana" panose="020B0604030504040204" pitchFamily="34" charset="0"/>
                <a:ea typeface="Verdana" panose="020B0604030504040204" pitchFamily="34" charset="0"/>
              </a:rPr>
              <a:t>g</a:t>
            </a:r>
          </a:p>
          <a:p>
            <a:pPr lvl="1">
              <a:lnSpc>
                <a:spcPct val="120000"/>
              </a:lnSpc>
              <a:spcBef>
                <a:spcPts val="0"/>
              </a:spcBef>
            </a:pPr>
            <a:endParaRPr lang="en-US" altLang="en-US" dirty="0">
              <a:latin typeface="Verdana" panose="020B0604030504040204" pitchFamily="34" charset="0"/>
              <a:ea typeface="Verdana" panose="020B0604030504040204" pitchFamily="34" charset="0"/>
            </a:endParaRPr>
          </a:p>
          <a:p>
            <a:endParaRPr lang="en-US" dirty="0"/>
          </a:p>
          <a:p>
            <a:pPr>
              <a:lnSpc>
                <a:spcPct val="120000"/>
              </a:lnSpc>
              <a:spcBef>
                <a:spcPts val="0"/>
              </a:spcBef>
            </a:pPr>
            <a:endParaRPr lang="en-US" dirty="0"/>
          </a:p>
        </p:txBody>
      </p:sp>
      <p:pic>
        <p:nvPicPr>
          <p:cNvPr id="7" name="Audio 6">
            <a:hlinkClick r:id="" action="ppaction://media"/>
            <a:extLst>
              <a:ext uri="{FF2B5EF4-FFF2-40B4-BE49-F238E27FC236}">
                <a16:creationId xmlns:a16="http://schemas.microsoft.com/office/drawing/2014/main" id="{D5828619-106D-CE61-040B-892760FE19B3}"/>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839188657"/>
      </p:ext>
    </p:extLst>
  </p:cSld>
  <p:clrMapOvr>
    <a:masterClrMapping/>
  </p:clrMapOvr>
  <mc:AlternateContent xmlns:mc="http://schemas.openxmlformats.org/markup-compatibility/2006" xmlns:p14="http://schemas.microsoft.com/office/powerpoint/2010/main">
    <mc:Choice Requires="p14">
      <p:transition spd="slow" p14:dur="2000" advTm="39291"/>
    </mc:Choice>
    <mc:Fallback xmlns="">
      <p:transition spd="slow" advTm="392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Chapter Title Page </a:t>
            </a:r>
          </a:p>
        </p:txBody>
      </p:sp>
      <p:pic>
        <p:nvPicPr>
          <p:cNvPr id="4" name="Picture 3"/>
          <p:cNvPicPr>
            <a:picLocks noChangeAspect="1"/>
          </p:cNvPicPr>
          <p:nvPr/>
        </p:nvPicPr>
        <p:blipFill>
          <a:blip r:embed="rId3"/>
          <a:stretch>
            <a:fillRect/>
          </a:stretch>
        </p:blipFill>
        <p:spPr>
          <a:xfrm>
            <a:off x="3920502" y="754379"/>
            <a:ext cx="4766297" cy="5926236"/>
          </a:xfrm>
          <a:prstGeom prst="rect">
            <a:avLst/>
          </a:prstGeom>
          <a:ln>
            <a:solidFill>
              <a:schemeClr val="tx1"/>
            </a:solidFill>
          </a:ln>
        </p:spPr>
      </p:pic>
    </p:spTree>
    <p:extLst>
      <p:ext uri="{BB962C8B-B14F-4D97-AF65-F5344CB8AC3E}">
        <p14:creationId xmlns:p14="http://schemas.microsoft.com/office/powerpoint/2010/main" val="22293748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Bibliography, References or Literature Cited</a:t>
            </a:r>
          </a:p>
        </p:txBody>
      </p:sp>
      <p:sp>
        <p:nvSpPr>
          <p:cNvPr id="2" name="Content Placeholder 1"/>
          <p:cNvSpPr>
            <a:spLocks noGrp="1"/>
          </p:cNvSpPr>
          <p:nvPr>
            <p:ph sz="half" idx="2"/>
          </p:nvPr>
        </p:nvSpPr>
        <p:spPr>
          <a:xfrm>
            <a:off x="457203" y="1880315"/>
            <a:ext cx="7450427" cy="4245848"/>
          </a:xfrm>
        </p:spPr>
        <p:txBody>
          <a:bodyPr>
            <a:normAutofit/>
          </a:bodyPr>
          <a:lstStyle/>
          <a:p>
            <a:pPr>
              <a:lnSpc>
                <a:spcPct val="120000"/>
              </a:lnSpc>
              <a:spcBef>
                <a:spcPts val="0"/>
              </a:spcBef>
            </a:pPr>
            <a:r>
              <a:rPr lang="en-US" altLang="en-US" sz="2000" dirty="0"/>
              <a:t>REFERENCES or BIBLIOGRAPHY should be all capital letters &amp; centered between page margins</a:t>
            </a:r>
          </a:p>
          <a:p>
            <a:pPr marL="0" indent="0">
              <a:lnSpc>
                <a:spcPct val="120000"/>
              </a:lnSpc>
              <a:spcBef>
                <a:spcPts val="0"/>
              </a:spcBef>
              <a:buNone/>
            </a:pPr>
            <a:endParaRPr lang="en-US" altLang="en-US" sz="2000" dirty="0"/>
          </a:p>
          <a:p>
            <a:pPr>
              <a:lnSpc>
                <a:spcPct val="120000"/>
              </a:lnSpc>
              <a:spcBef>
                <a:spcPts val="0"/>
              </a:spcBef>
            </a:pPr>
            <a:r>
              <a:rPr lang="en-US" altLang="en-US" sz="2000" dirty="0"/>
              <a:t>2” top margin (first page only)</a:t>
            </a:r>
          </a:p>
          <a:p>
            <a:pPr>
              <a:lnSpc>
                <a:spcPct val="120000"/>
              </a:lnSpc>
              <a:spcBef>
                <a:spcPts val="0"/>
              </a:spcBef>
            </a:pPr>
            <a:endParaRPr lang="en-US" altLang="en-US" sz="2000" dirty="0"/>
          </a:p>
          <a:p>
            <a:pPr>
              <a:lnSpc>
                <a:spcPct val="120000"/>
              </a:lnSpc>
              <a:spcBef>
                <a:spcPts val="0"/>
              </a:spcBef>
            </a:pPr>
            <a:r>
              <a:rPr lang="en-US" altLang="en-US" sz="2000" dirty="0"/>
              <a:t>Page numbering continues in Arabic numerals</a:t>
            </a:r>
          </a:p>
          <a:p>
            <a:pPr>
              <a:lnSpc>
                <a:spcPct val="120000"/>
              </a:lnSpc>
              <a:spcBef>
                <a:spcPts val="0"/>
              </a:spcBef>
            </a:pPr>
            <a:endParaRPr lang="en-US" altLang="en-US" sz="2000" dirty="0"/>
          </a:p>
          <a:p>
            <a:pPr>
              <a:lnSpc>
                <a:spcPct val="120000"/>
              </a:lnSpc>
              <a:spcBef>
                <a:spcPts val="0"/>
              </a:spcBef>
            </a:pPr>
            <a:r>
              <a:rPr lang="en-US" altLang="en-US" sz="2000" dirty="0"/>
              <a:t>Single space </a:t>
            </a:r>
            <a:r>
              <a:rPr lang="en-US" altLang="en-US" sz="2000" u="sng" dirty="0"/>
              <a:t>within</a:t>
            </a:r>
            <a:r>
              <a:rPr lang="en-US" altLang="en-US" sz="2000" dirty="0"/>
              <a:t> entries with double space </a:t>
            </a:r>
            <a:r>
              <a:rPr lang="en-US" altLang="en-US" sz="2000" u="sng" dirty="0"/>
              <a:t>between</a:t>
            </a:r>
            <a:r>
              <a:rPr lang="en-US" altLang="en-US" sz="2000" dirty="0"/>
              <a:t> entries</a:t>
            </a:r>
          </a:p>
          <a:p>
            <a:endParaRPr lang="en-US" dirty="0"/>
          </a:p>
        </p:txBody>
      </p:sp>
      <p:pic>
        <p:nvPicPr>
          <p:cNvPr id="28" name="Audio 27">
            <a:hlinkClick r:id="" action="ppaction://media"/>
            <a:extLst>
              <a:ext uri="{FF2B5EF4-FFF2-40B4-BE49-F238E27FC236}">
                <a16:creationId xmlns:a16="http://schemas.microsoft.com/office/drawing/2014/main" id="{1A41F884-C681-1758-C97E-36994416F6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534755518"/>
      </p:ext>
    </p:extLst>
  </p:cSld>
  <p:clrMapOvr>
    <a:masterClrMapping/>
  </p:clrMapOvr>
  <mc:AlternateContent xmlns:mc="http://schemas.openxmlformats.org/markup-compatibility/2006" xmlns:p14="http://schemas.microsoft.com/office/powerpoint/2010/main">
    <mc:Choice Requires="p14">
      <p:transition spd="slow" p14:dur="2000" advTm="73071"/>
    </mc:Choice>
    <mc:Fallback xmlns="">
      <p:transition spd="slow" advTm="73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Appendices</a:t>
            </a:r>
          </a:p>
        </p:txBody>
      </p:sp>
      <p:sp>
        <p:nvSpPr>
          <p:cNvPr id="2" name="Content Placeholder 1"/>
          <p:cNvSpPr>
            <a:spLocks noGrp="1"/>
          </p:cNvSpPr>
          <p:nvPr>
            <p:ph sz="half" idx="2"/>
          </p:nvPr>
        </p:nvSpPr>
        <p:spPr>
          <a:xfrm>
            <a:off x="457203" y="1687137"/>
            <a:ext cx="7901188" cy="4439031"/>
          </a:xfrm>
        </p:spPr>
        <p:txBody>
          <a:bodyPr>
            <a:normAutofit fontScale="77500" lnSpcReduction="20000"/>
          </a:bodyPr>
          <a:lstStyle/>
          <a:p>
            <a:pPr>
              <a:lnSpc>
                <a:spcPct val="120000"/>
              </a:lnSpc>
              <a:spcBef>
                <a:spcPts val="0"/>
              </a:spcBef>
            </a:pPr>
            <a:r>
              <a:rPr lang="en-US" altLang="en-US" sz="2200" dirty="0"/>
              <a:t>The material must be set up like a new section </a:t>
            </a:r>
          </a:p>
          <a:p>
            <a:pPr>
              <a:lnSpc>
                <a:spcPct val="120000"/>
              </a:lnSpc>
              <a:spcBef>
                <a:spcPts val="0"/>
              </a:spcBef>
            </a:pPr>
            <a:endParaRPr lang="en-US" altLang="en-US" sz="2200" dirty="0"/>
          </a:p>
          <a:p>
            <a:pPr>
              <a:lnSpc>
                <a:spcPct val="120000"/>
              </a:lnSpc>
              <a:spcBef>
                <a:spcPts val="0"/>
              </a:spcBef>
            </a:pPr>
            <a:r>
              <a:rPr lang="en-US" altLang="en-US" sz="2200" dirty="0"/>
              <a:t>If there is only </a:t>
            </a:r>
            <a:r>
              <a:rPr lang="en-US" altLang="en-US" sz="2200" b="1" dirty="0"/>
              <a:t>one appendix</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APPENDIX centered with a 2.0” top margin</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Text/material to follow three spaces below</a:t>
            </a:r>
          </a:p>
          <a:p>
            <a:pPr>
              <a:lnSpc>
                <a:spcPct val="120000"/>
              </a:lnSpc>
              <a:spcBef>
                <a:spcPts val="0"/>
              </a:spcBef>
            </a:pPr>
            <a:endParaRPr lang="en-US" altLang="en-US" sz="2200" dirty="0"/>
          </a:p>
          <a:p>
            <a:pPr>
              <a:lnSpc>
                <a:spcPct val="120000"/>
              </a:lnSpc>
              <a:spcBef>
                <a:spcPts val="0"/>
              </a:spcBef>
            </a:pPr>
            <a:r>
              <a:rPr lang="en-US" altLang="en-US" sz="2200" dirty="0"/>
              <a:t>If there are </a:t>
            </a:r>
            <a:r>
              <a:rPr lang="en-US" altLang="en-US" sz="2200" b="1" dirty="0"/>
              <a:t>two or more appendices </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A division page is inserted before APPENDIX A</a:t>
            </a:r>
          </a:p>
          <a:p>
            <a:pPr lvl="2">
              <a:lnSpc>
                <a:spcPct val="120000"/>
              </a:lnSpc>
              <a:spcBef>
                <a:spcPts val="0"/>
              </a:spcBef>
            </a:pPr>
            <a:r>
              <a:rPr lang="en-US" altLang="en-US" sz="2200" dirty="0">
                <a:latin typeface="Verdana" panose="020B0604030504040204" pitchFamily="34" charset="0"/>
                <a:ea typeface="Verdana" panose="020B0604030504040204" pitchFamily="34" charset="0"/>
              </a:rPr>
              <a:t>The word </a:t>
            </a:r>
            <a:r>
              <a:rPr lang="en-US" altLang="en-US" sz="2200" b="1" dirty="0">
                <a:latin typeface="Verdana" panose="020B0604030504040204" pitchFamily="34" charset="0"/>
                <a:ea typeface="Verdana" panose="020B0604030504040204" pitchFamily="34" charset="0"/>
              </a:rPr>
              <a:t>APPENDICES </a:t>
            </a:r>
            <a:r>
              <a:rPr lang="en-US" altLang="en-US" sz="2200" dirty="0">
                <a:latin typeface="Verdana" panose="020B0604030504040204" pitchFamily="34" charset="0"/>
                <a:ea typeface="Verdana" panose="020B0604030504040204" pitchFamily="34" charset="0"/>
              </a:rPr>
              <a:t>will be centered between the margins, slightly above the center of the page</a:t>
            </a:r>
          </a:p>
          <a:p>
            <a:pPr lvl="2">
              <a:lnSpc>
                <a:spcPct val="120000"/>
              </a:lnSpc>
              <a:spcBef>
                <a:spcPts val="0"/>
              </a:spcBef>
            </a:pPr>
            <a:r>
              <a:rPr lang="en-US" altLang="en-US" sz="2200" dirty="0">
                <a:latin typeface="Verdana" panose="020B0604030504040204" pitchFamily="34" charset="0"/>
                <a:ea typeface="Verdana" panose="020B0604030504040204" pitchFamily="34" charset="0"/>
              </a:rPr>
              <a:t>Page number placement continues as in text</a:t>
            </a:r>
          </a:p>
          <a:p>
            <a:pPr lvl="2">
              <a:lnSpc>
                <a:spcPct val="120000"/>
              </a:lnSpc>
              <a:spcBef>
                <a:spcPts val="0"/>
              </a:spcBef>
            </a:pPr>
            <a:r>
              <a:rPr lang="en-US" altLang="en-US" sz="2200" dirty="0">
                <a:latin typeface="Verdana" panose="020B0604030504040204" pitchFamily="34" charset="0"/>
                <a:ea typeface="Verdana" panose="020B0604030504040204" pitchFamily="34" charset="0"/>
              </a:rPr>
              <a:t>This page will appear in the TOC as well</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Each appendix should be treated as a separate section with its own page </a:t>
            </a:r>
          </a:p>
          <a:p>
            <a:pPr lvl="1">
              <a:lnSpc>
                <a:spcPct val="120000"/>
              </a:lnSpc>
              <a:spcBef>
                <a:spcPts val="0"/>
              </a:spcBef>
            </a:pPr>
            <a:r>
              <a:rPr lang="en-US" altLang="en-US" sz="2200" dirty="0">
                <a:latin typeface="Verdana" panose="020B0604030504040204" pitchFamily="34" charset="0"/>
                <a:ea typeface="Verdana" panose="020B0604030504040204" pitchFamily="34" charset="0"/>
              </a:rPr>
              <a:t>Labeled APPENDIX A:, APPENDIX B:, etc.</a:t>
            </a:r>
          </a:p>
          <a:p>
            <a:pPr lvl="2">
              <a:lnSpc>
                <a:spcPct val="120000"/>
              </a:lnSpc>
              <a:spcBef>
                <a:spcPts val="0"/>
              </a:spcBef>
            </a:pPr>
            <a:r>
              <a:rPr lang="en-US" altLang="en-US" sz="2200" dirty="0">
                <a:latin typeface="Verdana" panose="020B0604030504040204" pitchFamily="34" charset="0"/>
                <a:ea typeface="Verdana" panose="020B0604030504040204" pitchFamily="34" charset="0"/>
              </a:rPr>
              <a:t>Be sure to add the individual appendix titles in the TOC .</a:t>
            </a:r>
          </a:p>
          <a:p>
            <a:endParaRPr lang="en-US" dirty="0"/>
          </a:p>
        </p:txBody>
      </p:sp>
      <p:pic>
        <p:nvPicPr>
          <p:cNvPr id="16" name="Audio 15">
            <a:hlinkClick r:id="" action="ppaction://media"/>
            <a:extLst>
              <a:ext uri="{FF2B5EF4-FFF2-40B4-BE49-F238E27FC236}">
                <a16:creationId xmlns:a16="http://schemas.microsoft.com/office/drawing/2014/main" id="{ADDD1C68-6839-DF93-36FB-F977D969BC2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316888021"/>
      </p:ext>
    </p:extLst>
  </p:cSld>
  <p:clrMapOvr>
    <a:masterClrMapping/>
  </p:clrMapOvr>
  <mc:AlternateContent xmlns:mc="http://schemas.openxmlformats.org/markup-compatibility/2006" xmlns:p14="http://schemas.microsoft.com/office/powerpoint/2010/main">
    <mc:Choice Requires="p14">
      <p:transition spd="slow" p14:dur="2000" advTm="63635"/>
    </mc:Choice>
    <mc:Fallback xmlns="">
      <p:transition spd="slow" advTm="63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sz="half" idx="2"/>
          </p:nvPr>
        </p:nvPicPr>
        <p:blipFill>
          <a:blip r:embed="rId5"/>
          <a:stretch>
            <a:fillRect/>
          </a:stretch>
        </p:blipFill>
        <p:spPr>
          <a:xfrm>
            <a:off x="125730" y="1291590"/>
            <a:ext cx="4335576" cy="5417820"/>
          </a:xfrm>
          <a:prstGeom prst="rect">
            <a:avLst/>
          </a:prstGeom>
          <a:ln>
            <a:solidFill>
              <a:schemeClr val="tx1"/>
            </a:solidFill>
          </a:ln>
        </p:spPr>
      </p:pic>
      <p:pic>
        <p:nvPicPr>
          <p:cNvPr id="4" name="Picture 3"/>
          <p:cNvPicPr>
            <a:picLocks noChangeAspect="1"/>
          </p:cNvPicPr>
          <p:nvPr/>
        </p:nvPicPr>
        <p:blipFill>
          <a:blip r:embed="rId6"/>
          <a:stretch>
            <a:fillRect/>
          </a:stretch>
        </p:blipFill>
        <p:spPr>
          <a:xfrm>
            <a:off x="4720839" y="1291590"/>
            <a:ext cx="4283706" cy="5417820"/>
          </a:xfrm>
          <a:prstGeom prst="rect">
            <a:avLst/>
          </a:prstGeom>
          <a:ln>
            <a:solidFill>
              <a:schemeClr val="tx1"/>
            </a:solidFill>
          </a:ln>
        </p:spPr>
      </p:pic>
      <p:pic>
        <p:nvPicPr>
          <p:cNvPr id="9" name="Audio 8">
            <a:hlinkClick r:id="" action="ppaction://media"/>
            <a:extLst>
              <a:ext uri="{FF2B5EF4-FFF2-40B4-BE49-F238E27FC236}">
                <a16:creationId xmlns:a16="http://schemas.microsoft.com/office/drawing/2014/main" id="{782D47EC-96D6-0C8D-551E-EC9F78E0C4D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27468736"/>
      </p:ext>
    </p:extLst>
  </p:cSld>
  <p:clrMapOvr>
    <a:masterClrMapping/>
  </p:clrMapOvr>
  <mc:AlternateContent xmlns:mc="http://schemas.openxmlformats.org/markup-compatibility/2006" xmlns:p14="http://schemas.microsoft.com/office/powerpoint/2010/main">
    <mc:Choice Requires="p14">
      <p:transition spd="slow" p14:dur="2000" advTm="17176"/>
    </mc:Choice>
    <mc:Fallback xmlns="">
      <p:transition spd="slow" advTm="1717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Format Checking </a:t>
            </a:r>
          </a:p>
        </p:txBody>
      </p:sp>
      <p:sp>
        <p:nvSpPr>
          <p:cNvPr id="2" name="Content Placeholder 1"/>
          <p:cNvSpPr>
            <a:spLocks noGrp="1"/>
          </p:cNvSpPr>
          <p:nvPr>
            <p:ph sz="half" idx="2"/>
          </p:nvPr>
        </p:nvSpPr>
        <p:spPr>
          <a:xfrm>
            <a:off x="457205" y="1860331"/>
            <a:ext cx="7725103" cy="4265832"/>
          </a:xfrm>
        </p:spPr>
        <p:txBody>
          <a:bodyPr>
            <a:normAutofit/>
          </a:bodyPr>
          <a:lstStyle/>
          <a:p>
            <a:pPr marL="0" indent="0" algn="ctr">
              <a:buNone/>
            </a:pPr>
            <a:r>
              <a:rPr lang="en-US" sz="2800" dirty="0"/>
              <a:t>If at any time you have questions, please contact me.</a:t>
            </a:r>
          </a:p>
          <a:p>
            <a:pPr marL="0" indent="0">
              <a:buNone/>
            </a:pPr>
            <a:endParaRPr lang="en-US" sz="2800" dirty="0"/>
          </a:p>
          <a:p>
            <a:pPr marL="0" indent="0" algn="ctr">
              <a:buNone/>
            </a:pPr>
            <a:r>
              <a:rPr lang="en-US" sz="3200" dirty="0">
                <a:hlinkClick r:id="rId5"/>
              </a:rPr>
              <a:t>dphillipp@uakron.edu</a:t>
            </a:r>
            <a:r>
              <a:rPr lang="en-US" sz="3200" dirty="0"/>
              <a:t> </a:t>
            </a:r>
          </a:p>
          <a:p>
            <a:pPr algn="ctr"/>
            <a:endParaRPr lang="en-US" sz="3200" dirty="0"/>
          </a:p>
          <a:p>
            <a:pPr marL="0" indent="0" algn="ctr">
              <a:buNone/>
            </a:pPr>
            <a:r>
              <a:rPr lang="en-US" sz="3200" dirty="0"/>
              <a:t>330-972-2135</a:t>
            </a:r>
          </a:p>
          <a:p>
            <a:endParaRPr lang="en-US" sz="2800" dirty="0"/>
          </a:p>
          <a:p>
            <a:endParaRPr lang="en-US" sz="2800" dirty="0"/>
          </a:p>
          <a:p>
            <a:endParaRPr lang="en-US" sz="2800" dirty="0"/>
          </a:p>
          <a:p>
            <a:endParaRPr lang="en-US" sz="2800" dirty="0"/>
          </a:p>
        </p:txBody>
      </p:sp>
      <p:pic>
        <p:nvPicPr>
          <p:cNvPr id="4" name="Picture 3" descr="Dept. of Nance: Sign, Sign, Everywhere A Sign: Is It Just ..."/>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7650" y="4130040"/>
            <a:ext cx="2727960" cy="2727960"/>
          </a:xfrm>
          <a:prstGeom prst="rect">
            <a:avLst/>
          </a:prstGeom>
        </p:spPr>
      </p:pic>
      <p:pic>
        <p:nvPicPr>
          <p:cNvPr id="9" name="Audio 8">
            <a:hlinkClick r:id="" action="ppaction://media"/>
            <a:extLst>
              <a:ext uri="{FF2B5EF4-FFF2-40B4-BE49-F238E27FC236}">
                <a16:creationId xmlns:a16="http://schemas.microsoft.com/office/drawing/2014/main" id="{B2027745-2250-2F85-D055-D0630F93140B}"/>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621214598"/>
      </p:ext>
    </p:extLst>
  </p:cSld>
  <p:clrMapOvr>
    <a:masterClrMapping/>
  </p:clrMapOvr>
  <mc:AlternateContent xmlns:mc="http://schemas.openxmlformats.org/markup-compatibility/2006" xmlns:p14="http://schemas.microsoft.com/office/powerpoint/2010/main">
    <mc:Choice Requires="p14">
      <p:transition spd="slow" p14:dur="2000" advTm="19163"/>
    </mc:Choice>
    <mc:Fallback xmlns="">
      <p:transition spd="slow" advTm="191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3" indent="0">
              <a:lnSpc>
                <a:spcPct val="100000"/>
              </a:lnSpc>
              <a:spcBef>
                <a:spcPts val="0"/>
              </a:spcBef>
              <a:buClr>
                <a:srgbClr val="000032"/>
              </a:buClr>
              <a:buSzPct val="100000"/>
              <a:buNone/>
            </a:pPr>
            <a:r>
              <a:rPr lang="en-US" altLang="en-US" sz="2400" dirty="0">
                <a:solidFill>
                  <a:srgbClr val="3A3A51"/>
                </a:solidFill>
                <a:latin typeface="Verdana" panose="020B0604030504040204" pitchFamily="34" charset="0"/>
                <a:ea typeface="Verdana" panose="020B0604030504040204" pitchFamily="34" charset="0"/>
              </a:rPr>
              <a:t>Uploading your ETD to </a:t>
            </a:r>
            <a:r>
              <a:rPr lang="en-US" altLang="en-US" sz="2400" dirty="0" err="1">
                <a:solidFill>
                  <a:srgbClr val="3A3A51"/>
                </a:solidFill>
                <a:latin typeface="Verdana" panose="020B0604030504040204" pitchFamily="34" charset="0"/>
                <a:ea typeface="Verdana" panose="020B0604030504040204" pitchFamily="34" charset="0"/>
              </a:rPr>
              <a:t>OhioLink</a:t>
            </a:r>
            <a:endParaRPr lang="en-US" altLang="en-US" sz="2400" dirty="0">
              <a:solidFill>
                <a:srgbClr val="3A3A51"/>
              </a:solidFill>
              <a:latin typeface="Verdana" panose="020B0604030504040204" pitchFamily="34" charset="0"/>
              <a:ea typeface="Verdana" panose="020B0604030504040204" pitchFamily="34" charset="0"/>
            </a:endParaRPr>
          </a:p>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r>
              <a:rPr lang="en-US" altLang="en-US" sz="2400" dirty="0">
                <a:solidFill>
                  <a:srgbClr val="3A3A51"/>
                </a:solidFill>
                <a:latin typeface="Verdana" panose="020B0604030504040204" pitchFamily="34" charset="0"/>
                <a:ea typeface="Verdana" panose="020B0604030504040204" pitchFamily="34" charset="0"/>
                <a:hlinkClick r:id="rId5"/>
              </a:rPr>
              <a:t>https://etdadmin.ohiolink.edu</a:t>
            </a:r>
            <a:r>
              <a:rPr lang="en-US" altLang="en-US" sz="2400" dirty="0">
                <a:solidFill>
                  <a:srgbClr val="3A3A51"/>
                </a:solidFill>
                <a:latin typeface="Verdana" panose="020B0604030504040204" pitchFamily="34" charset="0"/>
                <a:ea typeface="Verdana" panose="020B0604030504040204" pitchFamily="34" charset="0"/>
              </a:rPr>
              <a:t> </a:t>
            </a:r>
          </a:p>
          <a:p>
            <a:pPr marL="571472" lvl="4" indent="-571472">
              <a:lnSpc>
                <a:spcPct val="100000"/>
              </a:lnSpc>
              <a:spcBef>
                <a:spcPts val="0"/>
              </a:spcBef>
              <a:buClr>
                <a:srgbClr val="000032"/>
              </a:buClr>
              <a:buSzPct val="100000"/>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sp>
        <p:nvSpPr>
          <p:cNvPr id="3" name="TextBox 2">
            <a:extLst>
              <a:ext uri="{FF2B5EF4-FFF2-40B4-BE49-F238E27FC236}">
                <a16:creationId xmlns:a16="http://schemas.microsoft.com/office/drawing/2014/main" id="{53A5ED1F-D8AB-4F28-8952-008F5D9AD0FF}"/>
              </a:ext>
            </a:extLst>
          </p:cNvPr>
          <p:cNvSpPr txBox="1"/>
          <p:nvPr/>
        </p:nvSpPr>
        <p:spPr>
          <a:xfrm>
            <a:off x="1347542" y="4126832"/>
            <a:ext cx="7023952" cy="1477328"/>
          </a:xfrm>
          <a:prstGeom prst="rect">
            <a:avLst/>
          </a:prstGeom>
          <a:noFill/>
        </p:spPr>
        <p:txBody>
          <a:bodyPr wrap="square" rtlCol="0">
            <a:spAutoFit/>
          </a:bodyPr>
          <a:lstStyle/>
          <a:p>
            <a:r>
              <a:rPr lang="en-US" dirty="0">
                <a:latin typeface="Verdana" panose="020B0604030504040204" pitchFamily="34" charset="0"/>
                <a:ea typeface="Verdana" panose="020B0604030504040204" pitchFamily="34" charset="0"/>
              </a:rPr>
              <a:t>The document you upload to OhioLINK must be your final thesis or dissertation. </a:t>
            </a:r>
          </a:p>
          <a:p>
            <a:endParaRPr lang="en-US" dirty="0">
              <a:latin typeface="Verdana" panose="020B0604030504040204" pitchFamily="34" charset="0"/>
              <a:ea typeface="Verdana" panose="020B0604030504040204" pitchFamily="34" charset="0"/>
            </a:endParaRPr>
          </a:p>
          <a:p>
            <a:r>
              <a:rPr lang="en-US" dirty="0">
                <a:latin typeface="Verdana" panose="020B0604030504040204" pitchFamily="34" charset="0"/>
                <a:ea typeface="Verdana" panose="020B0604030504040204" pitchFamily="34" charset="0"/>
              </a:rPr>
              <a:t>This means it has been successfully defended with all committee suggested revisions made.</a:t>
            </a:r>
          </a:p>
        </p:txBody>
      </p:sp>
      <p:pic>
        <p:nvPicPr>
          <p:cNvPr id="5" name="Picture 4" descr="Logo, icon&#10;&#10;Description automatically generated">
            <a:extLst>
              <a:ext uri="{FF2B5EF4-FFF2-40B4-BE49-F238E27FC236}">
                <a16:creationId xmlns:a16="http://schemas.microsoft.com/office/drawing/2014/main" id="{3830FBC9-708F-4107-966A-F4D947241ACA}"/>
              </a:ext>
            </a:extLst>
          </p:cNvPr>
          <p:cNvPicPr>
            <a:picLocks noChangeAspect="1"/>
          </p:cNvPicPr>
          <p:nvPr/>
        </p:nvPicPr>
        <p:blipFill>
          <a:blip r:embed="rId6">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31666" y="4594788"/>
            <a:ext cx="541416" cy="541416"/>
          </a:xfrm>
          <a:prstGeom prst="rect">
            <a:avLst/>
          </a:prstGeom>
        </p:spPr>
      </p:pic>
      <p:pic>
        <p:nvPicPr>
          <p:cNvPr id="45" name="Audio 44">
            <a:hlinkClick r:id="" action="ppaction://media"/>
            <a:extLst>
              <a:ext uri="{FF2B5EF4-FFF2-40B4-BE49-F238E27FC236}">
                <a16:creationId xmlns:a16="http://schemas.microsoft.com/office/drawing/2014/main" id="{C9813A5C-3CD3-268F-5868-1E3373037D4A}"/>
              </a:ext>
            </a:extLst>
          </p:cNvPr>
          <p:cNvPicPr>
            <a:picLocks noChangeAspect="1"/>
          </p:cNvPicPr>
          <p:nvPr>
            <a:audioFile r:link="rId2"/>
            <p:extLst>
              <p:ext uri="{DAA4B4D4-6D71-4841-9C94-3DE7FCFB9230}">
                <p14:media xmlns:p14="http://schemas.microsoft.com/office/powerpoint/2010/main" r:embed="rId1"/>
              </p:ext>
            </p:extLst>
          </p:nvPr>
        </p:nvPicPr>
        <p:blipFill>
          <a:blip r:embed="rId8"/>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792165879"/>
      </p:ext>
    </p:extLst>
  </p:cSld>
  <p:clrMapOvr>
    <a:masterClrMapping/>
  </p:clrMapOvr>
  <mc:AlternateContent xmlns:mc="http://schemas.openxmlformats.org/markup-compatibility/2006" xmlns:p14="http://schemas.microsoft.com/office/powerpoint/2010/main">
    <mc:Choice Requires="p14">
      <p:transition spd="slow" p14:dur="2000" advTm="48793"/>
    </mc:Choice>
    <mc:Fallback xmlns="">
      <p:transition spd="slow" advTm="48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pic>
        <p:nvPicPr>
          <p:cNvPr id="3" name="Picture 2">
            <a:extLst>
              <a:ext uri="{FF2B5EF4-FFF2-40B4-BE49-F238E27FC236}">
                <a16:creationId xmlns:a16="http://schemas.microsoft.com/office/drawing/2014/main" id="{F2BADA0E-ABB9-4796-86B2-D2D3E0387A1E}"/>
              </a:ext>
            </a:extLst>
          </p:cNvPr>
          <p:cNvPicPr>
            <a:picLocks noChangeAspect="1"/>
          </p:cNvPicPr>
          <p:nvPr/>
        </p:nvPicPr>
        <p:blipFill rotWithShape="1">
          <a:blip r:embed="rId5"/>
          <a:srcRect l="18816" r="20395"/>
          <a:stretch/>
        </p:blipFill>
        <p:spPr>
          <a:xfrm>
            <a:off x="541421" y="1765744"/>
            <a:ext cx="7002380" cy="1513987"/>
          </a:xfrm>
          <a:prstGeom prst="rect">
            <a:avLst/>
          </a:prstGeom>
        </p:spPr>
      </p:pic>
      <p:sp>
        <p:nvSpPr>
          <p:cNvPr id="4" name="TextBox 3">
            <a:extLst>
              <a:ext uri="{FF2B5EF4-FFF2-40B4-BE49-F238E27FC236}">
                <a16:creationId xmlns:a16="http://schemas.microsoft.com/office/drawing/2014/main" id="{E53756B3-0855-4DAE-89D0-91A6FC1543AA}"/>
              </a:ext>
            </a:extLst>
          </p:cNvPr>
          <p:cNvSpPr txBox="1"/>
          <p:nvPr/>
        </p:nvSpPr>
        <p:spPr>
          <a:xfrm>
            <a:off x="673768" y="3429000"/>
            <a:ext cx="7243010" cy="2862322"/>
          </a:xfrm>
          <a:prstGeom prst="rect">
            <a:avLst/>
          </a:prstGeom>
          <a:noFill/>
        </p:spPr>
        <p:txBody>
          <a:bodyPr wrap="square" rtlCol="0">
            <a:spAutoFit/>
          </a:bodyPr>
          <a:lstStyle/>
          <a:p>
            <a:r>
              <a:rPr lang="en-US" dirty="0"/>
              <a:t>Paper Information Tab</a:t>
            </a:r>
          </a:p>
          <a:p>
            <a:pPr marL="742950" lvl="1" indent="-285750">
              <a:buFont typeface="Arial" panose="020B0604020202020204" pitchFamily="34" charset="0"/>
              <a:buChar char="•"/>
            </a:pPr>
            <a:r>
              <a:rPr lang="en-US" dirty="0"/>
              <a:t>Last, First, Middle</a:t>
            </a:r>
          </a:p>
          <a:p>
            <a:pPr marL="742950" lvl="1" indent="-285750">
              <a:buFont typeface="Arial" panose="020B0604020202020204" pitchFamily="34" charset="0"/>
              <a:buChar char="•"/>
            </a:pPr>
            <a:r>
              <a:rPr lang="en-US" dirty="0"/>
              <a:t>Title</a:t>
            </a:r>
          </a:p>
          <a:p>
            <a:pPr marL="742950" lvl="1" indent="-285750">
              <a:buFont typeface="Arial" panose="020B0604020202020204" pitchFamily="34" charset="0"/>
              <a:buChar char="•"/>
            </a:pPr>
            <a:r>
              <a:rPr lang="en-US" dirty="0"/>
              <a:t>Abstract</a:t>
            </a:r>
          </a:p>
          <a:p>
            <a:pPr marL="742950" lvl="1" indent="-285750">
              <a:buFont typeface="Arial" panose="020B0604020202020204" pitchFamily="34" charset="0"/>
              <a:buChar char="•"/>
            </a:pPr>
            <a:r>
              <a:rPr lang="en-US" dirty="0"/>
              <a:t>Keywords</a:t>
            </a:r>
          </a:p>
          <a:p>
            <a:pPr marL="742950" lvl="1" indent="-285750">
              <a:buFont typeface="Arial" panose="020B0604020202020204" pitchFamily="34" charset="0"/>
              <a:buChar char="•"/>
            </a:pPr>
            <a:r>
              <a:rPr lang="en-US" dirty="0"/>
              <a:t>Subject Headings (related disciplines)</a:t>
            </a:r>
          </a:p>
          <a:p>
            <a:pPr marL="742950" lvl="1" indent="-285750">
              <a:buFont typeface="Arial" panose="020B0604020202020204" pitchFamily="34" charset="0"/>
              <a:buChar char="•"/>
            </a:pPr>
            <a:r>
              <a:rPr lang="en-US" dirty="0">
                <a:solidFill>
                  <a:srgbClr val="0000FF"/>
                </a:solidFill>
              </a:rPr>
              <a:t>Year Completed</a:t>
            </a:r>
          </a:p>
          <a:p>
            <a:pPr marL="742950" lvl="1" indent="-285750">
              <a:buFont typeface="Arial" panose="020B0604020202020204" pitchFamily="34" charset="0"/>
              <a:buChar char="•"/>
            </a:pPr>
            <a:r>
              <a:rPr lang="en-US" dirty="0">
                <a:solidFill>
                  <a:srgbClr val="0000FF"/>
                </a:solidFill>
              </a:rPr>
              <a:t>Pages</a:t>
            </a:r>
          </a:p>
          <a:p>
            <a:endParaRPr lang="en-US" dirty="0"/>
          </a:p>
          <a:p>
            <a:endParaRPr lang="en-US" dirty="0"/>
          </a:p>
        </p:txBody>
      </p:sp>
      <p:pic>
        <p:nvPicPr>
          <p:cNvPr id="12" name="Audio 11">
            <a:hlinkClick r:id="" action="ppaction://media"/>
            <a:extLst>
              <a:ext uri="{FF2B5EF4-FFF2-40B4-BE49-F238E27FC236}">
                <a16:creationId xmlns:a16="http://schemas.microsoft.com/office/drawing/2014/main" id="{94FA5755-ACC6-13A3-257E-DCE8BAB9BED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235979558"/>
      </p:ext>
    </p:extLst>
  </p:cSld>
  <p:clrMapOvr>
    <a:masterClrMapping/>
  </p:clrMapOvr>
  <mc:AlternateContent xmlns:mc="http://schemas.openxmlformats.org/markup-compatibility/2006" xmlns:p14="http://schemas.microsoft.com/office/powerpoint/2010/main">
    <mc:Choice Requires="p14">
      <p:transition spd="slow" p14:dur="2000" advTm="23671"/>
    </mc:Choice>
    <mc:Fallback xmlns="">
      <p:transition spd="slow" advTm="236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3" y="1943105"/>
            <a:ext cx="7781924" cy="4183063"/>
          </a:xfrm>
        </p:spPr>
        <p:txBody>
          <a:bodyPr>
            <a:normAutofit lnSpcReduction="10000"/>
          </a:bodyPr>
          <a:lstStyle/>
          <a:p>
            <a:pPr>
              <a:lnSpc>
                <a:spcPct val="120000"/>
              </a:lnSpc>
              <a:spcBef>
                <a:spcPts val="0"/>
              </a:spcBef>
            </a:pPr>
            <a:r>
              <a:rPr lang="en-US" altLang="en-US" sz="2000" dirty="0">
                <a:cs typeface="Verdana" panose="020B0604030504040204" pitchFamily="34" charset="0"/>
              </a:rPr>
              <a:t>Correct margins are:</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Left side 1.5”</a:t>
            </a:r>
          </a:p>
          <a:p>
            <a:pPr lvl="2">
              <a:lnSpc>
                <a:spcPct val="120000"/>
              </a:lnSpc>
              <a:spcBef>
                <a:spcPts val="0"/>
              </a:spcBef>
            </a:pPr>
            <a:r>
              <a:rPr lang="en-US" altLang="en-US" sz="1600" b="1" dirty="0">
                <a:latin typeface="Verdana" panose="020B0604030504040204" pitchFamily="34" charset="0"/>
                <a:ea typeface="Verdana" panose="020B0604030504040204" pitchFamily="34" charset="0"/>
                <a:cs typeface="Verdana" panose="020B0604030504040204" pitchFamily="34" charset="0"/>
              </a:rPr>
              <a:t>no exceptions</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Right side 1.0”</a:t>
            </a:r>
          </a:p>
          <a:p>
            <a:pPr lvl="2">
              <a:lnSpc>
                <a:spcPct val="120000"/>
              </a:lnSpc>
              <a:spcBef>
                <a:spcPts val="0"/>
              </a:spcBef>
            </a:pPr>
            <a:r>
              <a:rPr lang="en-US" altLang="en-US" sz="1600" b="1" dirty="0">
                <a:latin typeface="Verdana" panose="020B0604030504040204" pitchFamily="34" charset="0"/>
                <a:ea typeface="Verdana" panose="020B0604030504040204" pitchFamily="34" charset="0"/>
                <a:cs typeface="Verdana" panose="020B0604030504040204" pitchFamily="34" charset="0"/>
              </a:rPr>
              <a:t>no exceptions</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Top 1.0”</a:t>
            </a:r>
          </a:p>
          <a:p>
            <a:pPr lvl="2">
              <a:lnSpc>
                <a:spcPct val="120000"/>
              </a:lnSpc>
              <a:spcBef>
                <a:spcPts val="0"/>
              </a:spcBef>
            </a:pPr>
            <a:r>
              <a:rPr lang="en-US" altLang="en-US" sz="1600" b="1" dirty="0">
                <a:latin typeface="Verdana" panose="020B0604030504040204" pitchFamily="34" charset="0"/>
                <a:ea typeface="Verdana" panose="020B0604030504040204" pitchFamily="34" charset="0"/>
                <a:cs typeface="Verdana" panose="020B0604030504040204" pitchFamily="34" charset="0"/>
              </a:rPr>
              <a:t>exception</a:t>
            </a:r>
            <a:r>
              <a:rPr lang="en-US" altLang="en-US" sz="1600" dirty="0">
                <a:latin typeface="Verdana" panose="020B0604030504040204" pitchFamily="34" charset="0"/>
                <a:ea typeface="Verdana" panose="020B0604030504040204" pitchFamily="34" charset="0"/>
                <a:cs typeface="Verdana" panose="020B0604030504040204" pitchFamily="34" charset="0"/>
              </a:rPr>
              <a:t>: pages that carry major headings, such as preliminary pages and chapter titles, must have a 2.0” top margin</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Bottom 1.0”</a:t>
            </a:r>
          </a:p>
          <a:p>
            <a:pPr lvl="2">
              <a:lnSpc>
                <a:spcPct val="120000"/>
              </a:lnSpc>
              <a:spcBef>
                <a:spcPts val="0"/>
              </a:spcBef>
            </a:pPr>
            <a:r>
              <a:rPr lang="en-US" altLang="en-US" sz="1600" b="1" dirty="0">
                <a:latin typeface="Verdana" panose="020B0604030504040204" pitchFamily="34" charset="0"/>
                <a:ea typeface="Verdana" panose="020B0604030504040204" pitchFamily="34" charset="0"/>
                <a:cs typeface="Verdana" panose="020B0604030504040204" pitchFamily="34" charset="0"/>
              </a:rPr>
              <a:t>exception</a:t>
            </a:r>
            <a:r>
              <a:rPr lang="en-US" altLang="en-US" sz="1600" dirty="0">
                <a:latin typeface="Verdana" panose="020B0604030504040204" pitchFamily="34" charset="0"/>
                <a:ea typeface="Verdana" panose="020B0604030504040204" pitchFamily="34" charset="0"/>
                <a:cs typeface="Verdana" panose="020B0604030504040204" pitchFamily="34" charset="0"/>
              </a:rPr>
              <a:t>: when the last page of a chapter</a:t>
            </a:r>
          </a:p>
          <a:p>
            <a:pPr lvl="2">
              <a:lnSpc>
                <a:spcPct val="120000"/>
              </a:lnSpc>
              <a:spcBef>
                <a:spcPts val="0"/>
              </a:spcBef>
              <a:buNone/>
            </a:pPr>
            <a:endParaRPr lang="en-US" altLang="en-US" sz="1600" dirty="0">
              <a:latin typeface="Verdana" panose="020B0604030504040204" pitchFamily="34" charset="0"/>
              <a:ea typeface="Verdana" panose="020B0604030504040204" pitchFamily="34" charset="0"/>
              <a:cs typeface="Verdana" panose="020B0604030504040204" pitchFamily="34" charset="0"/>
            </a:endParaRPr>
          </a:p>
          <a:p>
            <a:pPr>
              <a:lnSpc>
                <a:spcPct val="120000"/>
              </a:lnSpc>
              <a:spcBef>
                <a:spcPts val="0"/>
              </a:spcBef>
            </a:pPr>
            <a:r>
              <a:rPr lang="en-US" altLang="en-US" sz="2000" dirty="0">
                <a:cs typeface="Verdana" panose="020B0604030504040204" pitchFamily="34" charset="0"/>
              </a:rPr>
              <a:t>Figures, tables, and page numbers must fit within the margins</a:t>
            </a:r>
          </a:p>
          <a:p>
            <a:endParaRPr lang="en-US" dirty="0"/>
          </a:p>
        </p:txBody>
      </p:sp>
      <p:sp>
        <p:nvSpPr>
          <p:cNvPr id="6" name="Text Placeholder 5"/>
          <p:cNvSpPr>
            <a:spLocks noGrp="1"/>
          </p:cNvSpPr>
          <p:nvPr>
            <p:ph type="body" sz="quarter" idx="11"/>
          </p:nvPr>
        </p:nvSpPr>
        <p:spPr/>
        <p:txBody>
          <a:bodyPr/>
          <a:lstStyle/>
          <a:p>
            <a:r>
              <a:rPr lang="en-US" dirty="0"/>
              <a:t>Page Format / Margins</a:t>
            </a:r>
          </a:p>
        </p:txBody>
      </p:sp>
      <p:pic>
        <p:nvPicPr>
          <p:cNvPr id="28" name="Audio 27">
            <a:hlinkClick r:id="" action="ppaction://media"/>
            <a:extLst>
              <a:ext uri="{FF2B5EF4-FFF2-40B4-BE49-F238E27FC236}">
                <a16:creationId xmlns:a16="http://schemas.microsoft.com/office/drawing/2014/main" id="{7EE5A2D9-0604-295D-11F1-6B51C1290C9E}"/>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119817330"/>
      </p:ext>
    </p:extLst>
  </p:cSld>
  <p:clrMapOvr>
    <a:masterClrMapping/>
  </p:clrMapOvr>
  <mc:AlternateContent xmlns:mc="http://schemas.openxmlformats.org/markup-compatibility/2006" xmlns:p14="http://schemas.microsoft.com/office/powerpoint/2010/main">
    <mc:Choice Requires="p14">
      <p:transition spd="slow" p14:dur="2000" advTm="94413"/>
    </mc:Choice>
    <mc:Fallback xmlns="">
      <p:transition spd="slow" advTm="944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sp>
        <p:nvSpPr>
          <p:cNvPr id="4" name="TextBox 3">
            <a:extLst>
              <a:ext uri="{FF2B5EF4-FFF2-40B4-BE49-F238E27FC236}">
                <a16:creationId xmlns:a16="http://schemas.microsoft.com/office/drawing/2014/main" id="{E53756B3-0855-4DAE-89D0-91A6FC1543AA}"/>
              </a:ext>
            </a:extLst>
          </p:cNvPr>
          <p:cNvSpPr txBox="1"/>
          <p:nvPr/>
        </p:nvSpPr>
        <p:spPr>
          <a:xfrm>
            <a:off x="673768" y="3429000"/>
            <a:ext cx="7243010" cy="2308324"/>
          </a:xfrm>
          <a:prstGeom prst="rect">
            <a:avLst/>
          </a:prstGeom>
          <a:noFill/>
        </p:spPr>
        <p:txBody>
          <a:bodyPr wrap="square" rtlCol="0">
            <a:spAutoFit/>
          </a:bodyPr>
          <a:lstStyle/>
          <a:p>
            <a:r>
              <a:rPr lang="en-US" dirty="0"/>
              <a:t>Degree Information Tab</a:t>
            </a:r>
          </a:p>
          <a:p>
            <a:pPr marL="742950" lvl="1" indent="-285750">
              <a:buFont typeface="Arial" panose="020B0604020202020204" pitchFamily="34" charset="0"/>
              <a:buChar char="•"/>
            </a:pPr>
            <a:r>
              <a:rPr lang="en-US" dirty="0"/>
              <a:t>Degree</a:t>
            </a:r>
          </a:p>
          <a:p>
            <a:pPr marL="742950" lvl="1" indent="-285750">
              <a:buFont typeface="Arial" panose="020B0604020202020204" pitchFamily="34" charset="0"/>
              <a:buChar char="•"/>
            </a:pPr>
            <a:r>
              <a:rPr lang="en-US" dirty="0"/>
              <a:t>College/School/Dept/Program</a:t>
            </a:r>
          </a:p>
          <a:p>
            <a:pPr marL="742950" lvl="1" indent="-285750">
              <a:buFont typeface="Arial" panose="020B0604020202020204" pitchFamily="34" charset="0"/>
              <a:buChar char="•"/>
            </a:pPr>
            <a:r>
              <a:rPr lang="en-US" dirty="0">
                <a:solidFill>
                  <a:srgbClr val="0000FF"/>
                </a:solidFill>
              </a:rPr>
              <a:t>Year</a:t>
            </a:r>
          </a:p>
          <a:p>
            <a:pPr marL="742950" lvl="1" indent="-285750">
              <a:buFont typeface="Arial" panose="020B0604020202020204" pitchFamily="34" charset="0"/>
              <a:buChar char="•"/>
            </a:pPr>
            <a:r>
              <a:rPr lang="en-US" dirty="0">
                <a:solidFill>
                  <a:srgbClr val="0000FF"/>
                </a:solidFill>
              </a:rPr>
              <a:t>Committee Members</a:t>
            </a:r>
          </a:p>
          <a:p>
            <a:pPr marL="1200150" lvl="2" indent="-285750">
              <a:buFont typeface="Arial" panose="020B0604020202020204" pitchFamily="34" charset="0"/>
              <a:buChar char="•"/>
            </a:pPr>
            <a:r>
              <a:rPr lang="en-US" dirty="0"/>
              <a:t>Last Name	First Name</a:t>
            </a:r>
            <a:r>
              <a:rPr lang="en-US" dirty="0">
                <a:solidFill>
                  <a:srgbClr val="0000FF"/>
                </a:solidFill>
              </a:rPr>
              <a:t>	Suffix/Deg	</a:t>
            </a:r>
            <a:r>
              <a:rPr lang="en-US" dirty="0"/>
              <a:t>Role</a:t>
            </a:r>
          </a:p>
          <a:p>
            <a:endParaRPr lang="en-US" dirty="0"/>
          </a:p>
          <a:p>
            <a:endParaRPr lang="en-US" dirty="0"/>
          </a:p>
        </p:txBody>
      </p:sp>
      <p:pic>
        <p:nvPicPr>
          <p:cNvPr id="5" name="Picture 4">
            <a:extLst>
              <a:ext uri="{FF2B5EF4-FFF2-40B4-BE49-F238E27FC236}">
                <a16:creationId xmlns:a16="http://schemas.microsoft.com/office/drawing/2014/main" id="{2FF9455C-ACBB-49CB-82EE-CF010D3046A6}"/>
              </a:ext>
            </a:extLst>
          </p:cNvPr>
          <p:cNvPicPr>
            <a:picLocks noChangeAspect="1"/>
          </p:cNvPicPr>
          <p:nvPr/>
        </p:nvPicPr>
        <p:blipFill>
          <a:blip r:embed="rId5"/>
          <a:stretch>
            <a:fillRect/>
          </a:stretch>
        </p:blipFill>
        <p:spPr>
          <a:xfrm>
            <a:off x="599573" y="2022783"/>
            <a:ext cx="7391400" cy="904875"/>
          </a:xfrm>
          <a:prstGeom prst="rect">
            <a:avLst/>
          </a:prstGeom>
        </p:spPr>
      </p:pic>
      <p:pic>
        <p:nvPicPr>
          <p:cNvPr id="10" name="Audio 9">
            <a:hlinkClick r:id="" action="ppaction://media"/>
            <a:extLst>
              <a:ext uri="{FF2B5EF4-FFF2-40B4-BE49-F238E27FC236}">
                <a16:creationId xmlns:a16="http://schemas.microsoft.com/office/drawing/2014/main" id="{ECACA38D-573B-4FA3-B34F-707234CD9180}"/>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35280572"/>
      </p:ext>
    </p:extLst>
  </p:cSld>
  <p:clrMapOvr>
    <a:masterClrMapping/>
  </p:clrMapOvr>
  <mc:AlternateContent xmlns:mc="http://schemas.openxmlformats.org/markup-compatibility/2006" xmlns:p14="http://schemas.microsoft.com/office/powerpoint/2010/main">
    <mc:Choice Requires="p14">
      <p:transition spd="slow" p14:dur="2000" advTm="16842"/>
    </mc:Choice>
    <mc:Fallback xmlns="">
      <p:transition spd="slow" advTm="168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sp>
        <p:nvSpPr>
          <p:cNvPr id="4" name="TextBox 3">
            <a:extLst>
              <a:ext uri="{FF2B5EF4-FFF2-40B4-BE49-F238E27FC236}">
                <a16:creationId xmlns:a16="http://schemas.microsoft.com/office/drawing/2014/main" id="{E53756B3-0855-4DAE-89D0-91A6FC1543AA}"/>
              </a:ext>
            </a:extLst>
          </p:cNvPr>
          <p:cNvSpPr txBox="1"/>
          <p:nvPr/>
        </p:nvSpPr>
        <p:spPr>
          <a:xfrm>
            <a:off x="673768" y="3429000"/>
            <a:ext cx="7243010" cy="646331"/>
          </a:xfrm>
          <a:prstGeom prst="rect">
            <a:avLst/>
          </a:prstGeom>
          <a:noFill/>
        </p:spPr>
        <p:txBody>
          <a:bodyPr wrap="square" rtlCol="0">
            <a:spAutoFit/>
          </a:bodyPr>
          <a:lstStyle/>
          <a:p>
            <a:endParaRPr lang="en-US" dirty="0"/>
          </a:p>
          <a:p>
            <a:endParaRPr lang="en-US" dirty="0"/>
          </a:p>
        </p:txBody>
      </p:sp>
      <p:pic>
        <p:nvPicPr>
          <p:cNvPr id="7" name="Picture 6">
            <a:extLst>
              <a:ext uri="{FF2B5EF4-FFF2-40B4-BE49-F238E27FC236}">
                <a16:creationId xmlns:a16="http://schemas.microsoft.com/office/drawing/2014/main" id="{38FAC9A4-8FB9-40B7-9342-E5388CCF1CB2}"/>
              </a:ext>
            </a:extLst>
          </p:cNvPr>
          <p:cNvPicPr>
            <a:picLocks noChangeAspect="1"/>
          </p:cNvPicPr>
          <p:nvPr/>
        </p:nvPicPr>
        <p:blipFill>
          <a:blip r:embed="rId3"/>
          <a:stretch>
            <a:fillRect/>
          </a:stretch>
        </p:blipFill>
        <p:spPr>
          <a:xfrm>
            <a:off x="1421231" y="2556093"/>
            <a:ext cx="4857750" cy="3038475"/>
          </a:xfrm>
          <a:prstGeom prst="rect">
            <a:avLst/>
          </a:prstGeom>
        </p:spPr>
      </p:pic>
      <p:sp>
        <p:nvSpPr>
          <p:cNvPr id="8" name="TextBox 7">
            <a:extLst>
              <a:ext uri="{FF2B5EF4-FFF2-40B4-BE49-F238E27FC236}">
                <a16:creationId xmlns:a16="http://schemas.microsoft.com/office/drawing/2014/main" id="{6372A846-6CE9-46BB-AB63-692CEB3FA2E6}"/>
              </a:ext>
            </a:extLst>
          </p:cNvPr>
          <p:cNvSpPr txBox="1"/>
          <p:nvPr/>
        </p:nvSpPr>
        <p:spPr>
          <a:xfrm>
            <a:off x="673768" y="2043374"/>
            <a:ext cx="4451684" cy="369332"/>
          </a:xfrm>
          <a:prstGeom prst="rect">
            <a:avLst/>
          </a:prstGeom>
          <a:noFill/>
        </p:spPr>
        <p:txBody>
          <a:bodyPr wrap="square" rtlCol="0">
            <a:spAutoFit/>
          </a:bodyPr>
          <a:lstStyle/>
          <a:p>
            <a:r>
              <a:rPr lang="en-US" dirty="0">
                <a:solidFill>
                  <a:srgbClr val="002060"/>
                </a:solidFill>
              </a:rPr>
              <a:t>Appropriate Examples of a Suffix</a:t>
            </a:r>
          </a:p>
        </p:txBody>
      </p:sp>
    </p:spTree>
    <p:extLst>
      <p:ext uri="{BB962C8B-B14F-4D97-AF65-F5344CB8AC3E}">
        <p14:creationId xmlns:p14="http://schemas.microsoft.com/office/powerpoint/2010/main" val="20548062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472967" y="1765739"/>
            <a:ext cx="7740868" cy="4713891"/>
          </a:xfrm>
        </p:spPr>
        <p:txBody>
          <a:bodyPr>
            <a:normAutofit/>
          </a:bodyPr>
          <a:lstStyle/>
          <a:p>
            <a:pPr marL="342882" lvl="1" indent="0">
              <a:buNone/>
            </a:pPr>
            <a:endParaRPr lang="en-US" sz="2400" b="1" dirty="0">
              <a:latin typeface="Verdana" panose="020B0604030504040204" pitchFamily="34" charset="0"/>
              <a:ea typeface="Verdana" panose="020B0604030504040204" pitchFamily="34" charset="0"/>
            </a:endParaRPr>
          </a:p>
          <a:p>
            <a:pPr marL="342882" lvl="1" indent="0">
              <a:buNone/>
            </a:pPr>
            <a:r>
              <a:rPr lang="en-US" sz="2400" b="1" dirty="0">
                <a:latin typeface="Verdana" panose="020B0604030504040204" pitchFamily="34" charset="0"/>
                <a:ea typeface="Verdana" panose="020B0604030504040204" pitchFamily="34" charset="0"/>
              </a:rPr>
              <a:t>How To:  (2 step process)</a:t>
            </a:r>
          </a:p>
          <a:p>
            <a:pPr marL="342882" lvl="1" indent="0">
              <a:buNone/>
            </a:pPr>
            <a:endParaRPr lang="en-US" sz="2400" dirty="0">
              <a:latin typeface="Verdana" panose="020B0604030504040204" pitchFamily="34" charset="0"/>
              <a:ea typeface="Verdana" panose="020B0604030504040204" pitchFamily="34" charset="0"/>
            </a:endParaRPr>
          </a:p>
          <a:p>
            <a:pPr marL="800082" lvl="1" indent="-457200">
              <a:buAutoNum type="arabicParenR"/>
            </a:pPr>
            <a:r>
              <a:rPr lang="en-US" sz="2000" dirty="0">
                <a:latin typeface="Verdana" panose="020B0604030504040204" pitchFamily="34" charset="0"/>
                <a:ea typeface="Verdana" panose="020B0604030504040204" pitchFamily="34" charset="0"/>
              </a:rPr>
              <a:t>Enter the delay of publication information to </a:t>
            </a:r>
            <a:r>
              <a:rPr lang="en-US" sz="2000" dirty="0" err="1">
                <a:latin typeface="Verdana" panose="020B0604030504040204" pitchFamily="34" charset="0"/>
                <a:ea typeface="Verdana" panose="020B0604030504040204" pitchFamily="34" charset="0"/>
              </a:rPr>
              <a:t>OhioLink</a:t>
            </a:r>
            <a:r>
              <a:rPr lang="en-US" sz="2000" dirty="0">
                <a:latin typeface="Verdana" panose="020B0604030504040204" pitchFamily="34" charset="0"/>
                <a:ea typeface="Verdana" panose="020B0604030504040204" pitchFamily="34" charset="0"/>
              </a:rPr>
              <a:t> when  you upload your manuscript.  </a:t>
            </a:r>
          </a:p>
          <a:p>
            <a:pPr marL="800082" lvl="1" indent="-457200">
              <a:buAutoNum type="arabicParenR"/>
            </a:pPr>
            <a:endParaRPr lang="en-US" sz="2000" dirty="0">
              <a:latin typeface="Verdana" panose="020B0604030504040204" pitchFamily="34" charset="0"/>
              <a:ea typeface="Verdana" panose="020B0604030504040204" pitchFamily="34" charset="0"/>
            </a:endParaRPr>
          </a:p>
          <a:p>
            <a:pPr marL="800082" lvl="1" indent="-457200">
              <a:buAutoNum type="arabicParenR"/>
            </a:pPr>
            <a:r>
              <a:rPr lang="en-US" sz="2000" dirty="0">
                <a:latin typeface="Verdana" panose="020B0604030504040204" pitchFamily="34" charset="0"/>
                <a:ea typeface="Verdana" panose="020B0604030504040204" pitchFamily="34" charset="0"/>
              </a:rPr>
              <a:t>Complete and return the Delay of Publication Form (</a:t>
            </a:r>
            <a:r>
              <a:rPr lang="en-US" sz="2000" dirty="0">
                <a:solidFill>
                  <a:prstClr val="black"/>
                </a:solidFill>
                <a:hlinkClick r:id="rId3"/>
              </a:rPr>
              <a:t>https://www.uakron.edu/dotAsset/677911.pdf</a:t>
            </a:r>
            <a:r>
              <a:rPr lang="en-US" sz="2000" dirty="0">
                <a:solidFill>
                  <a:prstClr val="black"/>
                </a:solidFill>
              </a:rPr>
              <a:t>) </a:t>
            </a:r>
          </a:p>
          <a:p>
            <a:pPr lvl="1"/>
            <a:endParaRPr lang="en-US" sz="2000" dirty="0">
              <a:latin typeface="Verdana" panose="020B0604030504040204" pitchFamily="34" charset="0"/>
              <a:ea typeface="Verdana" panose="020B0604030504040204" pitchFamily="34" charset="0"/>
            </a:endParaRPr>
          </a:p>
          <a:p>
            <a:pPr marL="342892" lvl="1" indent="0">
              <a:buNone/>
            </a:pPr>
            <a:r>
              <a:rPr lang="en-US" sz="2000" dirty="0">
                <a:solidFill>
                  <a:srgbClr val="FF0000"/>
                </a:solidFill>
                <a:latin typeface="Verdana" panose="020B0604030504040204" pitchFamily="34" charset="0"/>
                <a:ea typeface="Verdana" panose="020B0604030504040204" pitchFamily="34" charset="0"/>
              </a:rPr>
              <a:t>BOTH STEPS ARE REQUIRED:  THE GRADUATE SCHOOL IS NOT RESPONSIBLE FOR THE RELEASE OF INFORMATION IF BOTH STEPS ARE NOT FOLLOWED.</a:t>
            </a:r>
          </a:p>
        </p:txBody>
      </p:sp>
      <p:sp>
        <p:nvSpPr>
          <p:cNvPr id="7" name="Text Placeholder 6">
            <a:extLst>
              <a:ext uri="{FF2B5EF4-FFF2-40B4-BE49-F238E27FC236}">
                <a16:creationId xmlns:a16="http://schemas.microsoft.com/office/drawing/2014/main" id="{0564419F-1603-48A6-81D8-F1C99D83A288}"/>
              </a:ext>
            </a:extLst>
          </p:cNvPr>
          <p:cNvSpPr>
            <a:spLocks noGrp="1"/>
          </p:cNvSpPr>
          <p:nvPr>
            <p:ph type="body" sz="quarter" idx="11"/>
          </p:nvPr>
        </p:nvSpPr>
        <p:spPr/>
        <p:txBody>
          <a:bodyPr/>
          <a:lstStyle/>
          <a:p>
            <a:r>
              <a:rPr lang="en-US" dirty="0"/>
              <a:t>Delay of Publication</a:t>
            </a:r>
          </a:p>
        </p:txBody>
      </p:sp>
    </p:spTree>
    <p:extLst>
      <p:ext uri="{BB962C8B-B14F-4D97-AF65-F5344CB8AC3E}">
        <p14:creationId xmlns:p14="http://schemas.microsoft.com/office/powerpoint/2010/main" val="35755544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sp>
        <p:nvSpPr>
          <p:cNvPr id="4" name="TextBox 3">
            <a:extLst>
              <a:ext uri="{FF2B5EF4-FFF2-40B4-BE49-F238E27FC236}">
                <a16:creationId xmlns:a16="http://schemas.microsoft.com/office/drawing/2014/main" id="{E53756B3-0855-4DAE-89D0-91A6FC1543AA}"/>
              </a:ext>
            </a:extLst>
          </p:cNvPr>
          <p:cNvSpPr txBox="1"/>
          <p:nvPr/>
        </p:nvSpPr>
        <p:spPr>
          <a:xfrm>
            <a:off x="792844" y="2736861"/>
            <a:ext cx="7243010" cy="5632311"/>
          </a:xfrm>
          <a:prstGeom prst="rect">
            <a:avLst/>
          </a:prstGeom>
          <a:noFill/>
        </p:spPr>
        <p:txBody>
          <a:bodyPr wrap="square" rtlCol="0">
            <a:spAutoFit/>
          </a:bodyPr>
          <a:lstStyle/>
          <a:p>
            <a:r>
              <a:rPr lang="en-US" b="1" dirty="0"/>
              <a:t>Publication Information Tab</a:t>
            </a:r>
          </a:p>
          <a:p>
            <a:pPr marL="742950" lvl="1" indent="-285750">
              <a:buFont typeface="Arial" panose="020B0604020202020204" pitchFamily="34" charset="0"/>
              <a:buChar char="•"/>
            </a:pPr>
            <a:r>
              <a:rPr lang="en-US" dirty="0"/>
              <a:t>Copyright</a:t>
            </a:r>
          </a:p>
          <a:p>
            <a:pPr marL="742950" lvl="1" indent="-285750">
              <a:buFont typeface="Arial" panose="020B0604020202020204" pitchFamily="34" charset="0"/>
              <a:buChar char="•"/>
            </a:pPr>
            <a:r>
              <a:rPr lang="en-US" dirty="0">
                <a:solidFill>
                  <a:srgbClr val="0000FF"/>
                </a:solidFill>
              </a:rPr>
              <a:t>Delay of Publication</a:t>
            </a:r>
          </a:p>
          <a:p>
            <a:pPr marL="742950" lvl="1" indent="-285750">
              <a:buFont typeface="Arial" panose="020B0604020202020204" pitchFamily="34" charset="0"/>
              <a:buChar char="•"/>
            </a:pPr>
            <a:r>
              <a:rPr lang="en-US" dirty="0"/>
              <a:t>Reviewer Action (Graduate School can only access this)</a:t>
            </a:r>
          </a:p>
          <a:p>
            <a:pPr marL="742950" lvl="1" indent="-285750">
              <a:buFont typeface="Arial" panose="020B0604020202020204" pitchFamily="34" charset="0"/>
              <a:buChar char="•"/>
            </a:pPr>
            <a:r>
              <a:rPr lang="en-US" dirty="0" err="1"/>
              <a:t>Proquest</a:t>
            </a:r>
            <a:r>
              <a:rPr lang="en-US" dirty="0"/>
              <a:t>/UMI</a:t>
            </a:r>
          </a:p>
          <a:p>
            <a:pPr lvl="1"/>
            <a:endParaRPr lang="en-US" dirty="0"/>
          </a:p>
          <a:p>
            <a:pPr marL="800082" lvl="1" indent="-457200">
              <a:buAutoNum type="arabicParenR"/>
            </a:pPr>
            <a:r>
              <a:rPr lang="en-US" sz="1800" dirty="0">
                <a:ea typeface="Verdana" panose="020B0604030504040204" pitchFamily="34" charset="0"/>
              </a:rPr>
              <a:t>Enter the delay of publication information to </a:t>
            </a:r>
            <a:r>
              <a:rPr lang="en-US" sz="1800" dirty="0" err="1">
                <a:ea typeface="Verdana" panose="020B0604030504040204" pitchFamily="34" charset="0"/>
              </a:rPr>
              <a:t>OhioLink</a:t>
            </a:r>
            <a:r>
              <a:rPr lang="en-US" sz="1800" dirty="0">
                <a:ea typeface="Verdana" panose="020B0604030504040204" pitchFamily="34" charset="0"/>
              </a:rPr>
              <a:t> when  you upload your manuscript.  </a:t>
            </a:r>
          </a:p>
          <a:p>
            <a:pPr marL="800082" lvl="1" indent="-457200">
              <a:buAutoNum type="arabicParenR"/>
            </a:pPr>
            <a:r>
              <a:rPr lang="en-US" sz="1800" dirty="0">
                <a:ea typeface="Verdana" panose="020B0604030504040204" pitchFamily="34" charset="0"/>
              </a:rPr>
              <a:t>Complete and return the Delay of Publication Form (</a:t>
            </a:r>
            <a:r>
              <a:rPr lang="en-US" sz="1800" dirty="0">
                <a:solidFill>
                  <a:prstClr val="black"/>
                </a:solidFill>
                <a:hlinkClick r:id="rId5"/>
              </a:rPr>
              <a:t>https://www.uakron.edu/dotAsset/677911.pdf</a:t>
            </a:r>
            <a:r>
              <a:rPr lang="en-US" sz="1800" dirty="0">
                <a:solidFill>
                  <a:prstClr val="black"/>
                </a:solidFill>
              </a:rPr>
              <a:t> </a:t>
            </a:r>
          </a:p>
          <a:p>
            <a:pPr lvl="1"/>
            <a:endParaRPr lang="en-US" sz="1800" dirty="0">
              <a:ea typeface="Verdana" panose="020B0604030504040204" pitchFamily="34" charset="0"/>
            </a:endParaRPr>
          </a:p>
          <a:p>
            <a:pPr marL="342892" lvl="1" indent="0">
              <a:buNone/>
            </a:pPr>
            <a:r>
              <a:rPr lang="en-US" sz="1800" dirty="0">
                <a:solidFill>
                  <a:srgbClr val="FF0000"/>
                </a:solidFill>
                <a:ea typeface="Verdana" panose="020B0604030504040204" pitchFamily="34" charset="0"/>
              </a:rPr>
              <a:t>BOTH STEPS ARE REQUIRED:  THE GRADUATE SCHOOL IS NOT RESPONSIBLE FOR THE RELEASE OF INFORMATION IF BOTH </a:t>
            </a:r>
          </a:p>
          <a:p>
            <a:pPr marL="342892" lvl="1" indent="0">
              <a:buNone/>
            </a:pPr>
            <a:r>
              <a:rPr lang="en-US" sz="1800" dirty="0">
                <a:solidFill>
                  <a:srgbClr val="FF0000"/>
                </a:solidFill>
                <a:ea typeface="Verdana" panose="020B0604030504040204" pitchFamily="34" charset="0"/>
              </a:rPr>
              <a:t>STEPS ARE NOT FOLLOWED.</a:t>
            </a:r>
          </a:p>
          <a:p>
            <a:pPr lvl="1"/>
            <a:endParaRPr lang="en-US" dirty="0"/>
          </a:p>
          <a:p>
            <a:pPr lvl="1"/>
            <a:endParaRPr lang="en-US" dirty="0"/>
          </a:p>
          <a:p>
            <a:pPr lvl="1"/>
            <a:endParaRPr lang="en-US" dirty="0"/>
          </a:p>
          <a:p>
            <a:pPr lvl="1"/>
            <a:endParaRPr lang="en-US" dirty="0"/>
          </a:p>
          <a:p>
            <a:endParaRPr lang="en-US" dirty="0"/>
          </a:p>
          <a:p>
            <a:endParaRPr lang="en-US" dirty="0"/>
          </a:p>
        </p:txBody>
      </p:sp>
      <p:pic>
        <p:nvPicPr>
          <p:cNvPr id="3" name="Picture 2">
            <a:extLst>
              <a:ext uri="{FF2B5EF4-FFF2-40B4-BE49-F238E27FC236}">
                <a16:creationId xmlns:a16="http://schemas.microsoft.com/office/drawing/2014/main" id="{E879EBF8-81B2-4729-8892-F5B8C02EEC57}"/>
              </a:ext>
            </a:extLst>
          </p:cNvPr>
          <p:cNvPicPr>
            <a:picLocks noChangeAspect="1"/>
          </p:cNvPicPr>
          <p:nvPr/>
        </p:nvPicPr>
        <p:blipFill>
          <a:blip r:embed="rId6"/>
          <a:stretch>
            <a:fillRect/>
          </a:stretch>
        </p:blipFill>
        <p:spPr>
          <a:xfrm>
            <a:off x="623399" y="1900400"/>
            <a:ext cx="7581900" cy="809625"/>
          </a:xfrm>
          <a:prstGeom prst="rect">
            <a:avLst/>
          </a:prstGeom>
        </p:spPr>
      </p:pic>
      <p:pic>
        <p:nvPicPr>
          <p:cNvPr id="25" name="Audio 24">
            <a:hlinkClick r:id="" action="ppaction://media"/>
            <a:extLst>
              <a:ext uri="{FF2B5EF4-FFF2-40B4-BE49-F238E27FC236}">
                <a16:creationId xmlns:a16="http://schemas.microsoft.com/office/drawing/2014/main" id="{DF960948-1FEF-7FFD-3E12-9E77C9A3B90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32913931"/>
      </p:ext>
    </p:extLst>
  </p:cSld>
  <p:clrMapOvr>
    <a:masterClrMapping/>
  </p:clrMapOvr>
  <mc:AlternateContent xmlns:mc="http://schemas.openxmlformats.org/markup-compatibility/2006" xmlns:p14="http://schemas.microsoft.com/office/powerpoint/2010/main">
    <mc:Choice Requires="p14">
      <p:transition spd="slow" p14:dur="2000" advTm="40397"/>
    </mc:Choice>
    <mc:Fallback xmlns="">
      <p:transition spd="slow" advTm="403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Electronic Submission Procedures</a:t>
            </a:r>
          </a:p>
        </p:txBody>
      </p:sp>
      <p:sp>
        <p:nvSpPr>
          <p:cNvPr id="2" name="Content Placeholder 1"/>
          <p:cNvSpPr>
            <a:spLocks noGrp="1"/>
          </p:cNvSpPr>
          <p:nvPr>
            <p:ph sz="half" idx="2"/>
          </p:nvPr>
        </p:nvSpPr>
        <p:spPr>
          <a:xfrm>
            <a:off x="457205" y="1765744"/>
            <a:ext cx="7914289" cy="4360425"/>
          </a:xfrm>
        </p:spPr>
        <p:txBody>
          <a:bodyPr>
            <a:normAutofit/>
          </a:bodyPr>
          <a:lstStyle/>
          <a:p>
            <a:pPr marL="0" lvl="3"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pPr marL="0" lvl="4" indent="0">
              <a:lnSpc>
                <a:spcPct val="100000"/>
              </a:lnSpc>
              <a:spcBef>
                <a:spcPts val="0"/>
              </a:spcBef>
              <a:buClr>
                <a:srgbClr val="000032"/>
              </a:buClr>
              <a:buSzPct val="100000"/>
              <a:buNone/>
            </a:pPr>
            <a:endParaRPr lang="en-US" altLang="en-US" sz="2400" dirty="0">
              <a:solidFill>
                <a:srgbClr val="3A3A51"/>
              </a:solidFill>
              <a:latin typeface="Verdana" panose="020B0604030504040204" pitchFamily="34" charset="0"/>
              <a:ea typeface="Verdana" panose="020B0604030504040204" pitchFamily="34" charset="0"/>
            </a:endParaRPr>
          </a:p>
          <a:p>
            <a:endParaRPr lang="en-US" dirty="0"/>
          </a:p>
        </p:txBody>
      </p:sp>
      <p:sp>
        <p:nvSpPr>
          <p:cNvPr id="4" name="TextBox 3">
            <a:extLst>
              <a:ext uri="{FF2B5EF4-FFF2-40B4-BE49-F238E27FC236}">
                <a16:creationId xmlns:a16="http://schemas.microsoft.com/office/drawing/2014/main" id="{E53756B3-0855-4DAE-89D0-91A6FC1543AA}"/>
              </a:ext>
            </a:extLst>
          </p:cNvPr>
          <p:cNvSpPr txBox="1"/>
          <p:nvPr/>
        </p:nvSpPr>
        <p:spPr>
          <a:xfrm>
            <a:off x="673768" y="3429000"/>
            <a:ext cx="7243010" cy="1477328"/>
          </a:xfrm>
          <a:prstGeom prst="rect">
            <a:avLst/>
          </a:prstGeom>
          <a:noFill/>
        </p:spPr>
        <p:txBody>
          <a:bodyPr wrap="square" rtlCol="0">
            <a:spAutoFit/>
          </a:bodyPr>
          <a:lstStyle/>
          <a:p>
            <a:r>
              <a:rPr lang="en-US" dirty="0"/>
              <a:t>Document Upload Tab</a:t>
            </a:r>
          </a:p>
          <a:p>
            <a:pPr marL="742950" lvl="1" indent="-285750">
              <a:buFont typeface="Arial" panose="020B0604020202020204" pitchFamily="34" charset="0"/>
              <a:buChar char="•"/>
            </a:pPr>
            <a:r>
              <a:rPr lang="en-US" dirty="0"/>
              <a:t>Document Type</a:t>
            </a:r>
          </a:p>
          <a:p>
            <a:pPr marL="742950" lvl="1" indent="-285750">
              <a:buFont typeface="Arial" panose="020B0604020202020204" pitchFamily="34" charset="0"/>
              <a:buChar char="•"/>
            </a:pPr>
            <a:r>
              <a:rPr lang="en-US" dirty="0"/>
              <a:t>File </a:t>
            </a:r>
          </a:p>
          <a:p>
            <a:endParaRPr lang="en-US" dirty="0"/>
          </a:p>
          <a:p>
            <a:endParaRPr lang="en-US" dirty="0"/>
          </a:p>
        </p:txBody>
      </p:sp>
      <p:pic>
        <p:nvPicPr>
          <p:cNvPr id="5" name="Picture 4">
            <a:extLst>
              <a:ext uri="{FF2B5EF4-FFF2-40B4-BE49-F238E27FC236}">
                <a16:creationId xmlns:a16="http://schemas.microsoft.com/office/drawing/2014/main" id="{BD11A2FE-924E-4C47-A94A-175E37F5521E}"/>
              </a:ext>
            </a:extLst>
          </p:cNvPr>
          <p:cNvPicPr>
            <a:picLocks noChangeAspect="1"/>
          </p:cNvPicPr>
          <p:nvPr/>
        </p:nvPicPr>
        <p:blipFill>
          <a:blip r:embed="rId5"/>
          <a:stretch>
            <a:fillRect/>
          </a:stretch>
        </p:blipFill>
        <p:spPr>
          <a:xfrm>
            <a:off x="675786" y="2087785"/>
            <a:ext cx="7477125" cy="1019175"/>
          </a:xfrm>
          <a:prstGeom prst="rect">
            <a:avLst/>
          </a:prstGeom>
        </p:spPr>
      </p:pic>
      <p:pic>
        <p:nvPicPr>
          <p:cNvPr id="17" name="Audio 16">
            <a:hlinkClick r:id="" action="ppaction://media"/>
            <a:extLst>
              <a:ext uri="{FF2B5EF4-FFF2-40B4-BE49-F238E27FC236}">
                <a16:creationId xmlns:a16="http://schemas.microsoft.com/office/drawing/2014/main" id="{5E5DD188-9534-7DEE-B1F0-7DA87761A14E}"/>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906356088"/>
      </p:ext>
    </p:extLst>
  </p:cSld>
  <p:clrMapOvr>
    <a:masterClrMapping/>
  </p:clrMapOvr>
  <mc:AlternateContent xmlns:mc="http://schemas.openxmlformats.org/markup-compatibility/2006" xmlns:p14="http://schemas.microsoft.com/office/powerpoint/2010/main">
    <mc:Choice Requires="p14">
      <p:transition spd="slow" p14:dur="2000" advTm="10886"/>
    </mc:Choice>
    <mc:Fallback xmlns="">
      <p:transition spd="slow" advTm="108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Format Checking and </a:t>
            </a:r>
            <a:r>
              <a:rPr lang="en-US" dirty="0" err="1"/>
              <a:t>OhioLINK</a:t>
            </a:r>
            <a:endParaRPr lang="en-US" dirty="0"/>
          </a:p>
        </p:txBody>
      </p:sp>
      <p:sp>
        <p:nvSpPr>
          <p:cNvPr id="2" name="Content Placeholder 1"/>
          <p:cNvSpPr>
            <a:spLocks noGrp="1"/>
          </p:cNvSpPr>
          <p:nvPr>
            <p:ph sz="half" idx="2"/>
          </p:nvPr>
        </p:nvSpPr>
        <p:spPr>
          <a:xfrm>
            <a:off x="457203" y="1923395"/>
            <a:ext cx="7851227" cy="4202771"/>
          </a:xfrm>
        </p:spPr>
        <p:txBody>
          <a:bodyPr>
            <a:normAutofit/>
          </a:bodyPr>
          <a:lstStyle/>
          <a:p>
            <a:r>
              <a:rPr lang="en-US" sz="2400" dirty="0"/>
              <a:t>Please note your manuscript </a:t>
            </a:r>
            <a:r>
              <a:rPr lang="en-US" sz="2400" u="sng" dirty="0"/>
              <a:t>will not </a:t>
            </a:r>
            <a:r>
              <a:rPr lang="en-US" sz="2400" dirty="0"/>
              <a:t>be visible to the public when you upload it to </a:t>
            </a:r>
            <a:r>
              <a:rPr lang="en-US" sz="2400" dirty="0" err="1"/>
              <a:t>OhioLink</a:t>
            </a:r>
            <a:r>
              <a:rPr lang="en-US" sz="2400" dirty="0"/>
              <a:t>.  It will only be visible to me.</a:t>
            </a:r>
          </a:p>
          <a:p>
            <a:endParaRPr lang="en-US" sz="2400" dirty="0"/>
          </a:p>
          <a:p>
            <a:r>
              <a:rPr lang="en-US" sz="2400" dirty="0"/>
              <a:t>Your manuscript will be released for public view after your degree has been conferred by the University Registrar. </a:t>
            </a:r>
            <a:r>
              <a:rPr lang="en-US" sz="2400" i="1" dirty="0"/>
              <a:t>Exception: When a delay of publication has been submitted</a:t>
            </a:r>
          </a:p>
          <a:p>
            <a:pPr marL="0" indent="0">
              <a:buNone/>
            </a:pPr>
            <a:endParaRPr lang="en-US" sz="2000" dirty="0"/>
          </a:p>
        </p:txBody>
      </p:sp>
      <p:pic>
        <p:nvPicPr>
          <p:cNvPr id="20" name="Audio 19">
            <a:hlinkClick r:id="" action="ppaction://media"/>
            <a:extLst>
              <a:ext uri="{FF2B5EF4-FFF2-40B4-BE49-F238E27FC236}">
                <a16:creationId xmlns:a16="http://schemas.microsoft.com/office/drawing/2014/main" id="{D682DE07-8EB7-2CDB-C030-714458E26DFA}"/>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453152420"/>
      </p:ext>
    </p:extLst>
  </p:cSld>
  <p:clrMapOvr>
    <a:masterClrMapping/>
  </p:clrMapOvr>
  <mc:AlternateContent xmlns:mc="http://schemas.openxmlformats.org/markup-compatibility/2006" xmlns:p14="http://schemas.microsoft.com/office/powerpoint/2010/main">
    <mc:Choice Requires="p14">
      <p:transition spd="slow" p14:dur="2000" advTm="44127"/>
    </mc:Choice>
    <mc:Fallback xmlns="">
      <p:transition spd="slow" advTm="441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DB05DB-AA44-43BA-BD6C-2BAA90163DDC}"/>
              </a:ext>
            </a:extLst>
          </p:cNvPr>
          <p:cNvSpPr>
            <a:spLocks noGrp="1"/>
          </p:cNvSpPr>
          <p:nvPr>
            <p:ph type="body" sz="quarter" idx="10"/>
          </p:nvPr>
        </p:nvSpPr>
        <p:spPr>
          <a:xfrm>
            <a:off x="0" y="333191"/>
            <a:ext cx="9144000" cy="901700"/>
          </a:xfrm>
        </p:spPr>
        <p:txBody>
          <a:bodyPr/>
          <a:lstStyle/>
          <a:p>
            <a:r>
              <a:rPr lang="en-US" sz="5400" u="sng" dirty="0">
                <a:latin typeface="+mn-lt"/>
              </a:rPr>
              <a:t>DIGITAL ACCESSIBILTY</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rcRect/>
          <a:stretch/>
        </p:blipFill>
        <p:spPr>
          <a:xfrm>
            <a:off x="2779295" y="3634612"/>
            <a:ext cx="3810000" cy="1502317"/>
          </a:xfrm>
          <a:prstGeom prst="rect">
            <a:avLst/>
          </a:prstGeom>
        </p:spPr>
      </p:pic>
      <p:sp>
        <p:nvSpPr>
          <p:cNvPr id="4" name="TextBox 3">
            <a:extLst>
              <a:ext uri="{FF2B5EF4-FFF2-40B4-BE49-F238E27FC236}">
                <a16:creationId xmlns:a16="http://schemas.microsoft.com/office/drawing/2014/main" id="{82256510-F40D-B407-ADDB-F69CE4886130}"/>
              </a:ext>
            </a:extLst>
          </p:cNvPr>
          <p:cNvSpPr txBox="1"/>
          <p:nvPr/>
        </p:nvSpPr>
        <p:spPr>
          <a:xfrm>
            <a:off x="552450" y="1924050"/>
            <a:ext cx="7867650" cy="1015663"/>
          </a:xfrm>
          <a:prstGeom prst="rect">
            <a:avLst/>
          </a:prstGeom>
          <a:noFill/>
        </p:spPr>
        <p:txBody>
          <a:bodyPr wrap="square" rtlCol="0">
            <a:spAutoFit/>
          </a:bodyPr>
          <a:lstStyle/>
          <a:p>
            <a:pPr algn="ctr"/>
            <a:r>
              <a:rPr lang="en-US" sz="3000" b="1" i="0" dirty="0">
                <a:solidFill>
                  <a:srgbClr val="1C1C1C"/>
                </a:solidFill>
                <a:effectLst/>
                <a:latin typeface="Open Sans" panose="020B0606030504020204" pitchFamily="34" charset="0"/>
              </a:rPr>
              <a:t>Minimum Digital Accessibility Standards </a:t>
            </a:r>
          </a:p>
          <a:p>
            <a:pPr algn="ctr"/>
            <a:r>
              <a:rPr lang="en-US" sz="3000" b="1" i="0" dirty="0">
                <a:solidFill>
                  <a:srgbClr val="1C1C1C"/>
                </a:solidFill>
                <a:effectLst/>
                <a:latin typeface="Open Sans" panose="020B0606030504020204" pitchFamily="34" charset="0"/>
              </a:rPr>
              <a:t>(MDAS)</a:t>
            </a:r>
            <a:endParaRPr lang="en-US" sz="3000" b="1" dirty="0"/>
          </a:p>
        </p:txBody>
      </p:sp>
      <p:pic>
        <p:nvPicPr>
          <p:cNvPr id="44" name="Audio 43">
            <a:hlinkClick r:id="" action="ppaction://media"/>
            <a:extLst>
              <a:ext uri="{FF2B5EF4-FFF2-40B4-BE49-F238E27FC236}">
                <a16:creationId xmlns:a16="http://schemas.microsoft.com/office/drawing/2014/main" id="{D7D01CCC-7341-2423-FE5F-D4D26C195F1F}"/>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303739008"/>
      </p:ext>
    </p:extLst>
  </p:cSld>
  <p:clrMapOvr>
    <a:masterClrMapping/>
  </p:clrMapOvr>
  <mc:AlternateContent xmlns:mc="http://schemas.openxmlformats.org/markup-compatibility/2006" xmlns:p14="http://schemas.microsoft.com/office/powerpoint/2010/main">
    <mc:Choice Requires="p14">
      <p:transition spd="slow" p14:dur="2000" advTm="42111"/>
    </mc:Choice>
    <mc:Fallback xmlns="">
      <p:transition spd="slow" advTm="421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4"/>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4"/>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5B899-F131-6870-1DEF-086094E9165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DA3EA3-0386-A49E-65C3-579F408AEFC4}"/>
              </a:ext>
            </a:extLst>
          </p:cNvPr>
          <p:cNvSpPr>
            <a:spLocks noGrp="1"/>
          </p:cNvSpPr>
          <p:nvPr>
            <p:ph type="body" sz="quarter" idx="10"/>
          </p:nvPr>
        </p:nvSpPr>
        <p:spPr>
          <a:xfrm>
            <a:off x="0" y="142691"/>
            <a:ext cx="9144000" cy="901700"/>
          </a:xfrm>
        </p:spPr>
        <p:txBody>
          <a:bodyPr/>
          <a:lstStyle/>
          <a:p>
            <a:r>
              <a:rPr lang="en-US" sz="5000" u="sng" dirty="0">
                <a:latin typeface="+mn-lt"/>
              </a:rPr>
              <a:t>DIGITAL ACCESSIBILTY</a:t>
            </a:r>
          </a:p>
        </p:txBody>
      </p:sp>
      <p:pic>
        <p:nvPicPr>
          <p:cNvPr id="3" name="Picture 2">
            <a:extLst>
              <a:ext uri="{FF2B5EF4-FFF2-40B4-BE49-F238E27FC236}">
                <a16:creationId xmlns:a16="http://schemas.microsoft.com/office/drawing/2014/main" id="{43B1DC90-2745-7A02-FEAC-01631B12CFFF}"/>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9295" y="3634612"/>
            <a:ext cx="3810000" cy="1502317"/>
          </a:xfrm>
          <a:prstGeom prst="rect">
            <a:avLst/>
          </a:prstGeom>
        </p:spPr>
      </p:pic>
      <p:pic>
        <p:nvPicPr>
          <p:cNvPr id="6" name="Picture 5">
            <a:extLst>
              <a:ext uri="{FF2B5EF4-FFF2-40B4-BE49-F238E27FC236}">
                <a16:creationId xmlns:a16="http://schemas.microsoft.com/office/drawing/2014/main" id="{8A593F77-BAF1-BC35-3F3C-C25BDB050FE2}"/>
              </a:ext>
            </a:extLst>
          </p:cNvPr>
          <p:cNvPicPr>
            <a:picLocks noChangeAspect="1"/>
          </p:cNvPicPr>
          <p:nvPr/>
        </p:nvPicPr>
        <p:blipFill>
          <a:blip r:embed="rId6"/>
          <a:stretch>
            <a:fillRect/>
          </a:stretch>
        </p:blipFill>
        <p:spPr>
          <a:xfrm>
            <a:off x="3181137" y="1076159"/>
            <a:ext cx="3048425" cy="2381582"/>
          </a:xfrm>
          <a:prstGeom prst="rect">
            <a:avLst/>
          </a:prstGeom>
        </p:spPr>
      </p:pic>
      <p:pic>
        <p:nvPicPr>
          <p:cNvPr id="28" name="Audio 27">
            <a:hlinkClick r:id="" action="ppaction://media"/>
            <a:extLst>
              <a:ext uri="{FF2B5EF4-FFF2-40B4-BE49-F238E27FC236}">
                <a16:creationId xmlns:a16="http://schemas.microsoft.com/office/drawing/2014/main" id="{1FAE5C15-0471-C6AA-49D9-A89C9FBF2592}"/>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785367310"/>
      </p:ext>
    </p:extLst>
  </p:cSld>
  <p:clrMapOvr>
    <a:masterClrMapping/>
  </p:clrMapOvr>
  <mc:AlternateContent xmlns:mc="http://schemas.openxmlformats.org/markup-compatibility/2006" xmlns:p14="http://schemas.microsoft.com/office/powerpoint/2010/main">
    <mc:Choice Requires="p14">
      <p:transition spd="slow" p14:dur="2000" advTm="23068"/>
    </mc:Choice>
    <mc:Fallback xmlns="">
      <p:transition spd="slow" advTm="230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8"/>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3B2AEA-2128-51FC-DFD8-8200557323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365214C-84D6-F914-07F6-BF1F892ECFAC}"/>
              </a:ext>
            </a:extLst>
          </p:cNvPr>
          <p:cNvSpPr>
            <a:spLocks noGrp="1"/>
          </p:cNvSpPr>
          <p:nvPr>
            <p:ph type="body" sz="quarter" idx="10"/>
          </p:nvPr>
        </p:nvSpPr>
        <p:spPr>
          <a:xfrm>
            <a:off x="0" y="333191"/>
            <a:ext cx="9144000" cy="901700"/>
          </a:xfrm>
        </p:spPr>
        <p:txBody>
          <a:bodyPr/>
          <a:lstStyle/>
          <a:p>
            <a:r>
              <a:rPr lang="en-US" sz="5400" u="sng" dirty="0">
                <a:latin typeface="+mn-lt"/>
              </a:rPr>
              <a:t>DIGITAL ACCESSIBILTY</a:t>
            </a:r>
          </a:p>
        </p:txBody>
      </p:sp>
      <p:pic>
        <p:nvPicPr>
          <p:cNvPr id="3" name="Picture 2">
            <a:extLst>
              <a:ext uri="{FF2B5EF4-FFF2-40B4-BE49-F238E27FC236}">
                <a16:creationId xmlns:a16="http://schemas.microsoft.com/office/drawing/2014/main" id="{DFB62C3C-2A57-E24C-84FC-EC0D24DFD564}"/>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779295" y="3634612"/>
            <a:ext cx="3810000" cy="1502317"/>
          </a:xfrm>
          <a:prstGeom prst="rect">
            <a:avLst/>
          </a:prstGeom>
        </p:spPr>
      </p:pic>
      <p:pic>
        <p:nvPicPr>
          <p:cNvPr id="8" name="Picture 7" descr="A red square with a white letter a&#10;&#10;Description automatically generated">
            <a:extLst>
              <a:ext uri="{FF2B5EF4-FFF2-40B4-BE49-F238E27FC236}">
                <a16:creationId xmlns:a16="http://schemas.microsoft.com/office/drawing/2014/main" id="{65CFEFE9-3A95-93C7-B72A-8F9FC6EC8D5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3787" y="1371601"/>
            <a:ext cx="1800225" cy="1814512"/>
          </a:xfrm>
          <a:prstGeom prst="ellipse">
            <a:avLst/>
          </a:prstGeom>
          <a:ln>
            <a:noFill/>
          </a:ln>
          <a:effectLst>
            <a:softEdge rad="112500"/>
          </a:effectLst>
        </p:spPr>
      </p:pic>
      <p:pic>
        <p:nvPicPr>
          <p:cNvPr id="26" name="Audio 25">
            <a:hlinkClick r:id="" action="ppaction://media"/>
            <a:extLst>
              <a:ext uri="{FF2B5EF4-FFF2-40B4-BE49-F238E27FC236}">
                <a16:creationId xmlns:a16="http://schemas.microsoft.com/office/drawing/2014/main" id="{A1DE2A00-6BA0-D5C9-1253-ACBE9319F4E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461884137"/>
      </p:ext>
    </p:extLst>
  </p:cSld>
  <p:clrMapOvr>
    <a:masterClrMapping/>
  </p:clrMapOvr>
  <mc:AlternateContent xmlns:mc="http://schemas.openxmlformats.org/markup-compatibility/2006" xmlns:p14="http://schemas.microsoft.com/office/powerpoint/2010/main">
    <mc:Choice Requires="p14">
      <p:transition spd="slow" p14:dur="2000" advTm="21171"/>
    </mc:Choice>
    <mc:Fallback xmlns="">
      <p:transition spd="slow" advTm="211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6"/>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D9B38-1BD5-886A-35A8-CD9D75A29DE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2749433-D632-00A1-CC06-5F1B033F5605}"/>
              </a:ext>
            </a:extLst>
          </p:cNvPr>
          <p:cNvSpPr>
            <a:spLocks noGrp="1"/>
          </p:cNvSpPr>
          <p:nvPr>
            <p:ph type="body" sz="quarter" idx="10"/>
          </p:nvPr>
        </p:nvSpPr>
        <p:spPr>
          <a:xfrm>
            <a:off x="0" y="0"/>
            <a:ext cx="9144000" cy="901700"/>
          </a:xfrm>
        </p:spPr>
        <p:txBody>
          <a:bodyPr/>
          <a:lstStyle/>
          <a:p>
            <a:r>
              <a:rPr lang="en-US" sz="5000" u="sng" dirty="0">
                <a:latin typeface="+mn-lt"/>
              </a:rPr>
              <a:t>DIGITAL ACCESSIBILTY</a:t>
            </a:r>
          </a:p>
        </p:txBody>
      </p:sp>
      <p:pic>
        <p:nvPicPr>
          <p:cNvPr id="9" name="Picture 8" descr="A close-up of a document&#10;&#10;Description automatically generated">
            <a:extLst>
              <a:ext uri="{FF2B5EF4-FFF2-40B4-BE49-F238E27FC236}">
                <a16:creationId xmlns:a16="http://schemas.microsoft.com/office/drawing/2014/main" id="{6692A074-F26C-23C0-351B-A5319B19CB13}"/>
              </a:ext>
            </a:extLst>
          </p:cNvPr>
          <p:cNvPicPr>
            <a:picLocks noChangeAspect="1"/>
          </p:cNvPicPr>
          <p:nvPr/>
        </p:nvPicPr>
        <p:blipFill>
          <a:blip r:embed="rId5">
            <a:extLst>
              <a:ext uri="{28A0092B-C50C-407E-A947-70E740481C1C}">
                <a14:useLocalDpi xmlns:a14="http://schemas.microsoft.com/office/drawing/2010/main" val="0"/>
              </a:ext>
            </a:extLst>
          </a:blip>
          <a:srcRect l="3794" t="3583" r="3468" b="2606"/>
          <a:stretch/>
        </p:blipFill>
        <p:spPr>
          <a:xfrm>
            <a:off x="25928" y="914400"/>
            <a:ext cx="4540251" cy="5943600"/>
          </a:xfrm>
          <a:prstGeom prst="rect">
            <a:avLst/>
          </a:prstGeom>
        </p:spPr>
      </p:pic>
      <p:pic>
        <p:nvPicPr>
          <p:cNvPr id="11" name="Picture 10" descr="A screenshot of a computer test&#10;&#10;Description automatically generated">
            <a:extLst>
              <a:ext uri="{FF2B5EF4-FFF2-40B4-BE49-F238E27FC236}">
                <a16:creationId xmlns:a16="http://schemas.microsoft.com/office/drawing/2014/main" id="{CF80B538-BC7D-4AC2-7871-1523EA3FE3F5}"/>
              </a:ext>
            </a:extLst>
          </p:cNvPr>
          <p:cNvPicPr>
            <a:picLocks noChangeAspect="1"/>
          </p:cNvPicPr>
          <p:nvPr/>
        </p:nvPicPr>
        <p:blipFill>
          <a:blip r:embed="rId6">
            <a:extLst>
              <a:ext uri="{28A0092B-C50C-407E-A947-70E740481C1C}">
                <a14:useLocalDpi xmlns:a14="http://schemas.microsoft.com/office/drawing/2010/main" val="0"/>
              </a:ext>
            </a:extLst>
          </a:blip>
          <a:srcRect l="4066" t="3401" r="3549" b="1983"/>
          <a:stretch/>
        </p:blipFill>
        <p:spPr>
          <a:xfrm>
            <a:off x="4645233" y="895350"/>
            <a:ext cx="4498767" cy="5962650"/>
          </a:xfrm>
          <a:prstGeom prst="rect">
            <a:avLst/>
          </a:prstGeom>
        </p:spPr>
      </p:pic>
      <p:pic>
        <p:nvPicPr>
          <p:cNvPr id="29" name="Audio 28">
            <a:hlinkClick r:id="" action="ppaction://media"/>
            <a:extLst>
              <a:ext uri="{FF2B5EF4-FFF2-40B4-BE49-F238E27FC236}">
                <a16:creationId xmlns:a16="http://schemas.microsoft.com/office/drawing/2014/main" id="{762A2F52-D3A7-715C-027E-917EF8FF3E86}"/>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94404368"/>
      </p:ext>
    </p:extLst>
  </p:cSld>
  <p:clrMapOvr>
    <a:masterClrMapping/>
  </p:clrMapOvr>
  <mc:AlternateContent xmlns:mc="http://schemas.openxmlformats.org/markup-compatibility/2006" xmlns:p14="http://schemas.microsoft.com/office/powerpoint/2010/main">
    <mc:Choice Requires="p14">
      <p:transition spd="slow" p14:dur="2000" advTm="47440"/>
    </mc:Choice>
    <mc:Fallback xmlns="">
      <p:transition spd="slow" advTm="474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9"/>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sz="quarter" idx="4294967295"/>
          </p:nvPr>
        </p:nvPicPr>
        <p:blipFill rotWithShape="1">
          <a:blip r:embed="rId5"/>
          <a:srcRect r="1650" b="939"/>
          <a:stretch/>
        </p:blipFill>
        <p:spPr>
          <a:xfrm>
            <a:off x="4827591" y="723900"/>
            <a:ext cx="3983037" cy="5240339"/>
          </a:xfrm>
          <a:prstGeom prst="rect">
            <a:avLst/>
          </a:prstGeom>
          <a:ln w="3175">
            <a:solidFill>
              <a:schemeClr val="tx1"/>
            </a:solidFill>
          </a:ln>
        </p:spPr>
      </p:pic>
      <p:pic>
        <p:nvPicPr>
          <p:cNvPr id="7" name="Content Placeholder 6"/>
          <p:cNvPicPr>
            <a:picLocks noGrp="1" noChangeAspect="1"/>
          </p:cNvPicPr>
          <p:nvPr>
            <p:ph sz="half" idx="4294967295"/>
          </p:nvPr>
        </p:nvPicPr>
        <p:blipFill>
          <a:blip r:embed="rId6"/>
          <a:stretch>
            <a:fillRect/>
          </a:stretch>
        </p:blipFill>
        <p:spPr>
          <a:xfrm>
            <a:off x="361949" y="723900"/>
            <a:ext cx="4021139" cy="5240339"/>
          </a:xfrm>
          <a:prstGeom prst="rect">
            <a:avLst/>
          </a:prstGeom>
          <a:ln>
            <a:solidFill>
              <a:srgbClr val="000032"/>
            </a:solidFill>
          </a:ln>
        </p:spPr>
      </p:pic>
      <p:grpSp>
        <p:nvGrpSpPr>
          <p:cNvPr id="15" name="Group 14"/>
          <p:cNvGrpSpPr/>
          <p:nvPr/>
        </p:nvGrpSpPr>
        <p:grpSpPr>
          <a:xfrm>
            <a:off x="882702" y="723903"/>
            <a:ext cx="1766047" cy="925607"/>
            <a:chOff x="882697" y="723900"/>
            <a:chExt cx="1766047" cy="925606"/>
          </a:xfrm>
        </p:grpSpPr>
        <p:cxnSp>
          <p:nvCxnSpPr>
            <p:cNvPr id="4" name="Straight Arrow Connector 3"/>
            <p:cNvCxnSpPr/>
            <p:nvPr/>
          </p:nvCxnSpPr>
          <p:spPr>
            <a:xfrm>
              <a:off x="914400" y="723900"/>
              <a:ext cx="0" cy="925606"/>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882697" y="923365"/>
              <a:ext cx="1766047" cy="261610"/>
            </a:xfrm>
            <a:prstGeom prst="rect">
              <a:avLst/>
            </a:prstGeom>
            <a:noFill/>
          </p:spPr>
          <p:txBody>
            <a:bodyPr wrap="square" rtlCol="0">
              <a:spAutoFit/>
            </a:bodyPr>
            <a:lstStyle/>
            <a:p>
              <a:r>
                <a:rPr lang="en-US" sz="1100" dirty="0">
                  <a:solidFill>
                    <a:srgbClr val="FF0000"/>
                  </a:solidFill>
                </a:rPr>
                <a:t>2” top margin</a:t>
              </a:r>
            </a:p>
          </p:txBody>
        </p:sp>
      </p:grpSp>
      <p:grpSp>
        <p:nvGrpSpPr>
          <p:cNvPr id="16" name="Group 15"/>
          <p:cNvGrpSpPr/>
          <p:nvPr/>
        </p:nvGrpSpPr>
        <p:grpSpPr>
          <a:xfrm>
            <a:off x="304805" y="1884683"/>
            <a:ext cx="760553" cy="643365"/>
            <a:chOff x="304800" y="1884682"/>
            <a:chExt cx="760553" cy="643365"/>
          </a:xfrm>
        </p:grpSpPr>
        <p:cxnSp>
          <p:nvCxnSpPr>
            <p:cNvPr id="9" name="Straight Arrow Connector 8"/>
            <p:cNvCxnSpPr/>
            <p:nvPr/>
          </p:nvCxnSpPr>
          <p:spPr>
            <a:xfrm flipH="1">
              <a:off x="304800" y="2528047"/>
              <a:ext cx="60960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361951" y="1884682"/>
              <a:ext cx="703402" cy="461665"/>
            </a:xfrm>
            <a:prstGeom prst="rect">
              <a:avLst/>
            </a:prstGeom>
            <a:noFill/>
          </p:spPr>
          <p:txBody>
            <a:bodyPr wrap="square" rtlCol="0">
              <a:spAutoFit/>
            </a:bodyPr>
            <a:lstStyle/>
            <a:p>
              <a:r>
                <a:rPr lang="en-US" sz="1200" dirty="0">
                  <a:solidFill>
                    <a:srgbClr val="FF0000"/>
                  </a:solidFill>
                </a:rPr>
                <a:t>1.5” left margin</a:t>
              </a:r>
            </a:p>
          </p:txBody>
        </p:sp>
      </p:grpSp>
      <p:grpSp>
        <p:nvGrpSpPr>
          <p:cNvPr id="17" name="Group 16"/>
          <p:cNvGrpSpPr/>
          <p:nvPr/>
        </p:nvGrpSpPr>
        <p:grpSpPr>
          <a:xfrm>
            <a:off x="3761071" y="1884683"/>
            <a:ext cx="679168" cy="643364"/>
            <a:chOff x="3761070" y="1884683"/>
            <a:chExt cx="679168" cy="643364"/>
          </a:xfrm>
        </p:grpSpPr>
        <p:cxnSp>
          <p:nvCxnSpPr>
            <p:cNvPr id="11" name="Straight Arrow Connector 10"/>
            <p:cNvCxnSpPr/>
            <p:nvPr/>
          </p:nvCxnSpPr>
          <p:spPr>
            <a:xfrm>
              <a:off x="3919538" y="2519082"/>
              <a:ext cx="457200" cy="89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3761070" y="1884683"/>
              <a:ext cx="679168" cy="461665"/>
            </a:xfrm>
            <a:prstGeom prst="rect">
              <a:avLst/>
            </a:prstGeom>
            <a:noFill/>
          </p:spPr>
          <p:txBody>
            <a:bodyPr wrap="square" rtlCol="0">
              <a:spAutoFit/>
            </a:bodyPr>
            <a:lstStyle/>
            <a:p>
              <a:r>
                <a:rPr lang="en-US" sz="1200" dirty="0">
                  <a:solidFill>
                    <a:srgbClr val="FF0000"/>
                  </a:solidFill>
                </a:rPr>
                <a:t>1” right margin</a:t>
              </a:r>
            </a:p>
          </p:txBody>
        </p:sp>
      </p:grpSp>
      <p:grpSp>
        <p:nvGrpSpPr>
          <p:cNvPr id="31" name="Group 30"/>
          <p:cNvGrpSpPr/>
          <p:nvPr/>
        </p:nvGrpSpPr>
        <p:grpSpPr>
          <a:xfrm>
            <a:off x="4827592" y="723901"/>
            <a:ext cx="3983037" cy="5240339"/>
            <a:chOff x="4827588" y="723900"/>
            <a:chExt cx="3983037" cy="5240338"/>
          </a:xfrm>
        </p:grpSpPr>
        <p:cxnSp>
          <p:nvCxnSpPr>
            <p:cNvPr id="21" name="Straight Arrow Connector 20"/>
            <p:cNvCxnSpPr/>
            <p:nvPr/>
          </p:nvCxnSpPr>
          <p:spPr>
            <a:xfrm flipH="1">
              <a:off x="4827588" y="1649506"/>
              <a:ext cx="264365"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p:nvPr/>
          </p:nvCxnSpPr>
          <p:spPr>
            <a:xfrm>
              <a:off x="8633012" y="1649506"/>
              <a:ext cx="177613"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endCxn id="8" idx="2"/>
            </p:cNvCxnSpPr>
            <p:nvPr/>
          </p:nvCxnSpPr>
          <p:spPr>
            <a:xfrm flipH="1">
              <a:off x="6819107" y="5701553"/>
              <a:ext cx="3034" cy="26268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6409765" y="723900"/>
              <a:ext cx="0" cy="199465"/>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3" name="Rectangle 2"/>
          <p:cNvSpPr/>
          <p:nvPr/>
        </p:nvSpPr>
        <p:spPr>
          <a:xfrm rot="19916496">
            <a:off x="5321437" y="2624433"/>
            <a:ext cx="2821670" cy="923330"/>
          </a:xfrm>
          <a:prstGeom prst="rect">
            <a:avLst/>
          </a:prstGeom>
          <a:noFill/>
        </p:spPr>
        <p:txBody>
          <a:bodyPr wrap="square" lIns="91440" tIns="45720" rIns="91440" bIns="45720">
            <a:spAutoFit/>
          </a:bodyPr>
          <a:lstStyle/>
          <a:p>
            <a:pPr algn="ctr"/>
            <a:r>
              <a:rPr lang="en-US" sz="5400" b="1" cap="none" spc="50" dirty="0">
                <a:ln w="0"/>
                <a:solidFill>
                  <a:srgbClr val="FF0000"/>
                </a:solidFill>
                <a:effectLst>
                  <a:innerShdw blurRad="63500" dist="50800" dir="13500000">
                    <a:srgbClr val="000000">
                      <a:alpha val="50000"/>
                    </a:srgbClr>
                  </a:innerShdw>
                </a:effectLst>
              </a:rPr>
              <a:t>Incorrect</a:t>
            </a:r>
          </a:p>
        </p:txBody>
      </p:sp>
      <p:pic>
        <p:nvPicPr>
          <p:cNvPr id="22" name="Audio 21">
            <a:hlinkClick r:id="" action="ppaction://media"/>
            <a:extLst>
              <a:ext uri="{FF2B5EF4-FFF2-40B4-BE49-F238E27FC236}">
                <a16:creationId xmlns:a16="http://schemas.microsoft.com/office/drawing/2014/main" id="{664BC2BF-C60F-5935-A86B-C6EC952F73AA}"/>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705320404"/>
      </p:ext>
    </p:extLst>
  </p:cSld>
  <p:clrMapOvr>
    <a:masterClrMapping/>
  </p:clrMapOvr>
  <mc:AlternateContent xmlns:mc="http://schemas.openxmlformats.org/markup-compatibility/2006" xmlns:p14="http://schemas.microsoft.com/office/powerpoint/2010/main">
    <mc:Choice Requires="p14">
      <p:transition spd="slow" p14:dur="2000" advTm="49625"/>
    </mc:Choice>
    <mc:Fallback xmlns="">
      <p:transition spd="slow" advTm="496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7B362-5AD3-2E5F-D64B-084762E9F77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20B0140-0411-6739-87E5-7855543A7428}"/>
              </a:ext>
            </a:extLst>
          </p:cNvPr>
          <p:cNvSpPr>
            <a:spLocks noGrp="1"/>
          </p:cNvSpPr>
          <p:nvPr>
            <p:ph type="body" sz="quarter" idx="10"/>
          </p:nvPr>
        </p:nvSpPr>
        <p:spPr>
          <a:xfrm>
            <a:off x="0" y="1857191"/>
            <a:ext cx="9144000" cy="901700"/>
          </a:xfrm>
        </p:spPr>
        <p:txBody>
          <a:bodyPr/>
          <a:lstStyle/>
          <a:p>
            <a:r>
              <a:rPr lang="en-US" dirty="0"/>
              <a:t>Important Dates</a:t>
            </a:r>
          </a:p>
          <a:p>
            <a:endParaRPr lang="en-US" dirty="0"/>
          </a:p>
        </p:txBody>
      </p:sp>
      <p:pic>
        <p:nvPicPr>
          <p:cNvPr id="3" name="Picture 2" descr="Planning Ahead">
            <a:extLst>
              <a:ext uri="{FF2B5EF4-FFF2-40B4-BE49-F238E27FC236}">
                <a16:creationId xmlns:a16="http://schemas.microsoft.com/office/drawing/2014/main" id="{C99E1406-A86D-6000-468C-8605D42B322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67000" y="2589557"/>
            <a:ext cx="3810000" cy="2533650"/>
          </a:xfrm>
          <a:prstGeom prst="rect">
            <a:avLst/>
          </a:prstGeom>
        </p:spPr>
      </p:pic>
      <p:pic>
        <p:nvPicPr>
          <p:cNvPr id="20" name="Audio 19">
            <a:hlinkClick r:id="" action="ppaction://media"/>
            <a:extLst>
              <a:ext uri="{FF2B5EF4-FFF2-40B4-BE49-F238E27FC236}">
                <a16:creationId xmlns:a16="http://schemas.microsoft.com/office/drawing/2014/main" id="{4509AE0F-B740-BE24-EC41-81EED806254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948437796"/>
      </p:ext>
    </p:extLst>
  </p:cSld>
  <p:clrMapOvr>
    <a:masterClrMapping/>
  </p:clrMapOvr>
  <mc:AlternateContent xmlns:mc="http://schemas.openxmlformats.org/markup-compatibility/2006" xmlns:p14="http://schemas.microsoft.com/office/powerpoint/2010/main">
    <mc:Choice Requires="p14">
      <p:transition spd="slow" p14:dur="2000" advTm="41891"/>
    </mc:Choice>
    <mc:Fallback xmlns="">
      <p:transition spd="slow" advTm="41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anim calcmode="lin" valueType="num">
                                      <p:cBhvr>
                                        <p:cTn id="1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1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1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4"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20"/>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p:txBody>
          <a:bodyPr/>
          <a:lstStyle/>
          <a:p>
            <a:r>
              <a:rPr lang="en-US" dirty="0"/>
              <a:t>Questions and Contact Information</a:t>
            </a:r>
          </a:p>
        </p:txBody>
      </p:sp>
      <p:sp>
        <p:nvSpPr>
          <p:cNvPr id="2" name="Content Placeholder 1"/>
          <p:cNvSpPr>
            <a:spLocks noGrp="1"/>
          </p:cNvSpPr>
          <p:nvPr>
            <p:ph sz="half" idx="2"/>
          </p:nvPr>
        </p:nvSpPr>
        <p:spPr>
          <a:xfrm>
            <a:off x="457204" y="2033755"/>
            <a:ext cx="7788165" cy="4092411"/>
          </a:xfrm>
        </p:spPr>
        <p:txBody>
          <a:bodyPr/>
          <a:lstStyle/>
          <a:p>
            <a:endParaRPr lang="en-US" dirty="0"/>
          </a:p>
          <a:p>
            <a:endParaRPr lang="en-US" dirty="0"/>
          </a:p>
          <a:p>
            <a:endParaRPr lang="en-US" dirty="0"/>
          </a:p>
          <a:p>
            <a:pPr marL="0" indent="0" algn="ctr">
              <a:buNone/>
            </a:pPr>
            <a:r>
              <a:rPr lang="en-US" sz="1800" b="1" dirty="0"/>
              <a:t>Deborah A. Phillipp, M.Ed.</a:t>
            </a:r>
          </a:p>
          <a:p>
            <a:pPr marL="0" indent="0" algn="ctr">
              <a:buNone/>
            </a:pPr>
            <a:r>
              <a:rPr lang="en-US" sz="1800" b="1" dirty="0"/>
              <a:t>Director, Graduate School &amp; Student Services</a:t>
            </a:r>
          </a:p>
          <a:p>
            <a:pPr marL="0" indent="0" algn="ctr">
              <a:buNone/>
            </a:pPr>
            <a:r>
              <a:rPr lang="en-US" sz="1800" b="1" dirty="0"/>
              <a:t>Simmons Hall – Suite 205</a:t>
            </a:r>
          </a:p>
          <a:p>
            <a:pPr marL="0" indent="0" algn="ctr">
              <a:buNone/>
            </a:pPr>
            <a:r>
              <a:rPr lang="en-US" sz="1800" b="1" dirty="0">
                <a:hlinkClick r:id="rId5"/>
              </a:rPr>
              <a:t>dphillipp@uakron.edu</a:t>
            </a:r>
            <a:r>
              <a:rPr lang="en-US" sz="1800" b="1" dirty="0"/>
              <a:t> </a:t>
            </a:r>
          </a:p>
          <a:p>
            <a:pPr marL="0" indent="0" algn="ctr">
              <a:buNone/>
            </a:pPr>
            <a:r>
              <a:rPr lang="en-US" sz="1800" b="1" dirty="0"/>
              <a:t>330-972-2135</a:t>
            </a:r>
          </a:p>
        </p:txBody>
      </p:sp>
      <p:pic>
        <p:nvPicPr>
          <p:cNvPr id="14" name="Audio 13">
            <a:hlinkClick r:id="" action="ppaction://media"/>
            <a:extLst>
              <a:ext uri="{FF2B5EF4-FFF2-40B4-BE49-F238E27FC236}">
                <a16:creationId xmlns:a16="http://schemas.microsoft.com/office/drawing/2014/main" id="{8C317DB9-1AC1-2F94-C789-367893EDB597}"/>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1892285016"/>
      </p:ext>
    </p:extLst>
  </p:cSld>
  <p:clrMapOvr>
    <a:masterClrMapping/>
  </p:clrMapOvr>
  <mc:AlternateContent xmlns:mc="http://schemas.openxmlformats.org/markup-compatibility/2006" xmlns:p14="http://schemas.microsoft.com/office/powerpoint/2010/main">
    <mc:Choice Requires="p14">
      <p:transition spd="slow" p14:dur="2000" advTm="13768"/>
    </mc:Choice>
    <mc:Fallback xmlns="">
      <p:transition spd="slow" advTm="137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304803" y="1667934"/>
            <a:ext cx="7871011" cy="4224866"/>
          </a:xfrm>
        </p:spPr>
        <p:txBody>
          <a:bodyPr/>
          <a:lstStyle/>
          <a:p>
            <a:r>
              <a:rPr lang="en-US" altLang="en-US" sz="2400" dirty="0">
                <a:cs typeface="Verdana" panose="020B0604030504040204" pitchFamily="34" charset="0"/>
              </a:rPr>
              <a:t>Pages should be spaced so that no page ends or begins with a single line of text. </a:t>
            </a:r>
          </a:p>
          <a:p>
            <a:endParaRPr lang="en-US" altLang="en-US" sz="2400" dirty="0">
              <a:cs typeface="Verdana" panose="020B0604030504040204" pitchFamily="34" charset="0"/>
            </a:endParaRPr>
          </a:p>
          <a:p>
            <a:r>
              <a:rPr lang="en-US" altLang="en-US" sz="2400" dirty="0">
                <a:cs typeface="Verdana" panose="020B0604030504040204" pitchFamily="34" charset="0"/>
              </a:rPr>
              <a:t>At least two lines of a paragraph must appear together at the top &amp; bottom of every page</a:t>
            </a:r>
          </a:p>
          <a:p>
            <a:endParaRPr lang="en-US" dirty="0"/>
          </a:p>
        </p:txBody>
      </p:sp>
      <p:sp>
        <p:nvSpPr>
          <p:cNvPr id="6" name="Text Placeholder 5"/>
          <p:cNvSpPr>
            <a:spLocks noGrp="1"/>
          </p:cNvSpPr>
          <p:nvPr>
            <p:ph type="body" sz="quarter" idx="11"/>
          </p:nvPr>
        </p:nvSpPr>
        <p:spPr/>
        <p:txBody>
          <a:bodyPr/>
          <a:lstStyle/>
          <a:p>
            <a:r>
              <a:rPr lang="en-US" dirty="0"/>
              <a:t>Widow/Orphan Protection</a:t>
            </a:r>
          </a:p>
        </p:txBody>
      </p:sp>
      <p:pic>
        <p:nvPicPr>
          <p:cNvPr id="11" name="Picture 10">
            <a:extLst>
              <a:ext uri="{FF2B5EF4-FFF2-40B4-BE49-F238E27FC236}">
                <a16:creationId xmlns:a16="http://schemas.microsoft.com/office/drawing/2014/main" id="{47E4E2F0-9F2C-43E7-969F-52205A76F326}"/>
              </a:ext>
            </a:extLst>
          </p:cNvPr>
          <p:cNvPicPr>
            <a:picLocks noChangeAspect="1"/>
          </p:cNvPicPr>
          <p:nvPr/>
        </p:nvPicPr>
        <p:blipFill>
          <a:blip r:embed="rId5"/>
          <a:stretch>
            <a:fillRect/>
          </a:stretch>
        </p:blipFill>
        <p:spPr>
          <a:xfrm>
            <a:off x="2174897" y="3780367"/>
            <a:ext cx="4130821" cy="2567983"/>
          </a:xfrm>
          <a:prstGeom prst="rect">
            <a:avLst/>
          </a:prstGeom>
        </p:spPr>
      </p:pic>
      <p:pic>
        <p:nvPicPr>
          <p:cNvPr id="12" name="Audio 11">
            <a:hlinkClick r:id="" action="ppaction://media"/>
            <a:extLst>
              <a:ext uri="{FF2B5EF4-FFF2-40B4-BE49-F238E27FC236}">
                <a16:creationId xmlns:a16="http://schemas.microsoft.com/office/drawing/2014/main" id="{1AEB907F-3FE0-9AA4-A35C-F2D739BC64A2}"/>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2073064580"/>
      </p:ext>
    </p:extLst>
  </p:cSld>
  <p:clrMapOvr>
    <a:masterClrMapping/>
  </p:clrMapOvr>
  <mc:AlternateContent xmlns:mc="http://schemas.openxmlformats.org/markup-compatibility/2006" xmlns:p14="http://schemas.microsoft.com/office/powerpoint/2010/main">
    <mc:Choice Requires="p14">
      <p:transition spd="slow" p14:dur="2000" advTm="58654"/>
    </mc:Choice>
    <mc:Fallback xmlns="">
      <p:transition spd="slow" advTm="586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923369" y="1902391"/>
            <a:ext cx="7763430" cy="3990409"/>
          </a:xfrm>
        </p:spPr>
        <p:txBody>
          <a:bodyPr>
            <a:normAutofit fontScale="92500"/>
          </a:bodyPr>
          <a:lstStyle/>
          <a:p>
            <a:r>
              <a:rPr lang="en-US" altLang="en-US" sz="2400" dirty="0"/>
              <a:t>Text material is double spaced throughout.</a:t>
            </a:r>
          </a:p>
          <a:p>
            <a:pPr marL="0" indent="0">
              <a:buNone/>
            </a:pPr>
            <a:endParaRPr lang="en-US" altLang="en-US" sz="2400" dirty="0"/>
          </a:p>
          <a:p>
            <a:r>
              <a:rPr lang="en-US" altLang="en-US" sz="2400" dirty="0"/>
              <a:t>Single spacing may be used in:</a:t>
            </a:r>
          </a:p>
          <a:p>
            <a:pPr lvl="1"/>
            <a:r>
              <a:rPr lang="en-US" altLang="en-US" sz="2000" dirty="0"/>
              <a:t>figure captions</a:t>
            </a:r>
          </a:p>
          <a:p>
            <a:pPr lvl="1"/>
            <a:r>
              <a:rPr lang="en-US" altLang="en-US" sz="2000" dirty="0"/>
              <a:t>table titles</a:t>
            </a:r>
          </a:p>
          <a:p>
            <a:pPr lvl="1"/>
            <a:r>
              <a:rPr lang="en-US" altLang="en-US" sz="2000" dirty="0"/>
              <a:t>long quotations (properly indented)</a:t>
            </a:r>
          </a:p>
          <a:p>
            <a:pPr lvl="1"/>
            <a:r>
              <a:rPr lang="en-US" altLang="en-US" sz="2000" dirty="0"/>
              <a:t>notes</a:t>
            </a:r>
          </a:p>
          <a:p>
            <a:pPr lvl="1"/>
            <a:r>
              <a:rPr lang="en-US" altLang="en-US" sz="2000" dirty="0"/>
              <a:t>reference list or Table of Contents </a:t>
            </a:r>
            <a:r>
              <a:rPr lang="en-US" altLang="en-US" sz="1800" dirty="0"/>
              <a:t>(double-space </a:t>
            </a:r>
            <a:r>
              <a:rPr lang="en-US" altLang="en-US" sz="1800" b="1" i="1" u="sng" dirty="0"/>
              <a:t>between</a:t>
            </a:r>
            <a:r>
              <a:rPr lang="en-US" altLang="en-US" sz="1800" dirty="0"/>
              <a:t> individual entries)</a:t>
            </a:r>
          </a:p>
          <a:p>
            <a:pPr marL="342892" lvl="1" indent="0">
              <a:buNone/>
            </a:pPr>
            <a:endParaRPr lang="en-US" altLang="en-US" sz="2400" dirty="0"/>
          </a:p>
          <a:p>
            <a:r>
              <a:rPr lang="en-US" sz="2400" dirty="0"/>
              <a:t>Do not insert extra blank lines or spacing to separate text; avoid excessive white/blank space</a:t>
            </a:r>
            <a:endParaRPr lang="en-US" sz="1600" dirty="0"/>
          </a:p>
          <a:p>
            <a:pPr marL="0" indent="0">
              <a:buNone/>
            </a:pPr>
            <a:endParaRPr lang="en-US" sz="1600" dirty="0"/>
          </a:p>
          <a:p>
            <a:endParaRPr lang="en-US" dirty="0"/>
          </a:p>
        </p:txBody>
      </p:sp>
      <p:sp>
        <p:nvSpPr>
          <p:cNvPr id="6" name="Text Placeholder 5"/>
          <p:cNvSpPr>
            <a:spLocks noGrp="1"/>
          </p:cNvSpPr>
          <p:nvPr>
            <p:ph type="body" sz="quarter" idx="11"/>
          </p:nvPr>
        </p:nvSpPr>
        <p:spPr/>
        <p:txBody>
          <a:bodyPr/>
          <a:lstStyle/>
          <a:p>
            <a:r>
              <a:rPr lang="en-US" dirty="0"/>
              <a:t>Spacing</a:t>
            </a:r>
          </a:p>
        </p:txBody>
      </p:sp>
      <p:pic>
        <p:nvPicPr>
          <p:cNvPr id="14" name="Audio 13">
            <a:hlinkClick r:id="" action="ppaction://media"/>
            <a:extLst>
              <a:ext uri="{FF2B5EF4-FFF2-40B4-BE49-F238E27FC236}">
                <a16:creationId xmlns:a16="http://schemas.microsoft.com/office/drawing/2014/main" id="{D66DC2E2-6020-2C1F-B960-5DE04B049884}"/>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898590566"/>
      </p:ext>
    </p:extLst>
  </p:cSld>
  <p:clrMapOvr>
    <a:masterClrMapping/>
  </p:clrMapOvr>
  <mc:AlternateContent xmlns:mc="http://schemas.openxmlformats.org/markup-compatibility/2006" xmlns:p14="http://schemas.microsoft.com/office/powerpoint/2010/main">
    <mc:Choice Requires="p14">
      <p:transition spd="slow" p14:dur="2000" advTm="127903"/>
    </mc:Choice>
    <mc:Fallback xmlns="">
      <p:transition spd="slow" advTm="1279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3" y="1810871"/>
            <a:ext cx="7808259" cy="4315292"/>
          </a:xfrm>
        </p:spPr>
        <p:txBody>
          <a:bodyPr>
            <a:normAutofit fontScale="92500" lnSpcReduction="20000"/>
          </a:bodyPr>
          <a:lstStyle/>
          <a:p>
            <a:pPr>
              <a:lnSpc>
                <a:spcPct val="120000"/>
              </a:lnSpc>
              <a:spcBef>
                <a:spcPts val="0"/>
              </a:spcBef>
            </a:pPr>
            <a:r>
              <a:rPr lang="en-US" altLang="en-US" sz="1800" dirty="0">
                <a:cs typeface="Verdana" panose="020B0604030504040204" pitchFamily="34" charset="0"/>
              </a:rPr>
              <a:t>Fonts </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MUST be consistent throughout the manuscript</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Font size must the same size throughout (12 point preferred) </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Most fonts are acceptable, however San Serif is preferred</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Unusual or scripted fonts are not acceptable</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Do not use bold font for major titles or figure/table titles</a:t>
            </a:r>
          </a:p>
          <a:p>
            <a:pPr>
              <a:lnSpc>
                <a:spcPct val="120000"/>
              </a:lnSpc>
              <a:spcBef>
                <a:spcPts val="0"/>
              </a:spcBef>
            </a:pPr>
            <a:endParaRPr lang="en-US" altLang="en-US" sz="1800" dirty="0">
              <a:cs typeface="Verdana" panose="020B0604030504040204" pitchFamily="34" charset="0"/>
            </a:endParaRPr>
          </a:p>
          <a:p>
            <a:pPr>
              <a:lnSpc>
                <a:spcPct val="120000"/>
              </a:lnSpc>
              <a:spcBef>
                <a:spcPts val="0"/>
              </a:spcBef>
            </a:pPr>
            <a:r>
              <a:rPr lang="en-US" altLang="en-US" sz="1800" dirty="0">
                <a:cs typeface="Verdana" panose="020B0604030504040204" pitchFamily="34" charset="0"/>
              </a:rPr>
              <a:t>The left margin </a:t>
            </a:r>
            <a:r>
              <a:rPr lang="en-US" altLang="en-US" sz="1800" u="sng" dirty="0">
                <a:cs typeface="Verdana" panose="020B0604030504040204" pitchFamily="34" charset="0"/>
              </a:rPr>
              <a:t>must</a:t>
            </a:r>
            <a:r>
              <a:rPr lang="en-US" altLang="en-US" sz="1800" dirty="0">
                <a:cs typeface="Verdana" panose="020B0604030504040204" pitchFamily="34" charset="0"/>
              </a:rPr>
              <a:t> be justified</a:t>
            </a:r>
          </a:p>
          <a:p>
            <a:pPr>
              <a:lnSpc>
                <a:spcPct val="120000"/>
              </a:lnSpc>
              <a:spcBef>
                <a:spcPts val="0"/>
              </a:spcBef>
            </a:pPr>
            <a:endParaRPr lang="en-US" altLang="en-US" sz="1800" dirty="0">
              <a:cs typeface="Verdana" panose="020B0604030504040204" pitchFamily="34" charset="0"/>
            </a:endParaRPr>
          </a:p>
          <a:p>
            <a:pPr>
              <a:lnSpc>
                <a:spcPct val="120000"/>
              </a:lnSpc>
              <a:spcBef>
                <a:spcPts val="0"/>
              </a:spcBef>
            </a:pPr>
            <a:r>
              <a:rPr lang="en-US" altLang="en-US" sz="1800" dirty="0">
                <a:cs typeface="Verdana" panose="020B0604030504040204" pitchFamily="34" charset="0"/>
              </a:rPr>
              <a:t>Right margins </a:t>
            </a:r>
            <a:r>
              <a:rPr lang="en-US" altLang="en-US" sz="1800" u="sng" dirty="0">
                <a:cs typeface="Verdana" panose="020B0604030504040204" pitchFamily="34" charset="0"/>
              </a:rPr>
              <a:t>may</a:t>
            </a:r>
            <a:r>
              <a:rPr lang="en-US" altLang="en-US" sz="1800" dirty="0">
                <a:cs typeface="Verdana" panose="020B0604030504040204" pitchFamily="34" charset="0"/>
              </a:rPr>
              <a:t> be justified if the department/college approves</a:t>
            </a:r>
          </a:p>
          <a:p>
            <a:pPr lvl="1">
              <a:lnSpc>
                <a:spcPct val="120000"/>
              </a:lnSpc>
              <a:spcBef>
                <a:spcPts val="0"/>
              </a:spcBef>
            </a:pPr>
            <a:r>
              <a:rPr lang="en-US" altLang="en-US" dirty="0">
                <a:latin typeface="Verdana" panose="020B0604030504040204" pitchFamily="34" charset="0"/>
                <a:ea typeface="Verdana" panose="020B0604030504040204" pitchFamily="34" charset="0"/>
                <a:cs typeface="Verdana" panose="020B0604030504040204" pitchFamily="34" charset="0"/>
              </a:rPr>
              <a:t>Note:  full-justified margins may result in unsightly gaps/spaces between words that are not acceptable.</a:t>
            </a:r>
          </a:p>
          <a:p>
            <a:pPr>
              <a:lnSpc>
                <a:spcPct val="120000"/>
              </a:lnSpc>
              <a:spcBef>
                <a:spcPts val="0"/>
              </a:spcBef>
            </a:pPr>
            <a:endParaRPr lang="en-US" altLang="en-US" sz="1800" dirty="0">
              <a:cs typeface="Verdana" panose="020B0604030504040204" pitchFamily="34" charset="0"/>
            </a:endParaRPr>
          </a:p>
          <a:p>
            <a:pPr>
              <a:lnSpc>
                <a:spcPct val="120000"/>
              </a:lnSpc>
              <a:spcBef>
                <a:spcPts val="0"/>
              </a:spcBef>
            </a:pPr>
            <a:r>
              <a:rPr lang="en-US" altLang="en-US" sz="1800" dirty="0">
                <a:cs typeface="Verdana" panose="020B0604030504040204" pitchFamily="34" charset="0"/>
              </a:rPr>
              <a:t>Indent the first line of every paragraph consistently (5 spaces preferred)</a:t>
            </a:r>
          </a:p>
          <a:p>
            <a:endParaRPr lang="en-US" dirty="0">
              <a:cs typeface="Verdana" panose="020B0604030504040204" pitchFamily="34" charset="0"/>
            </a:endParaRPr>
          </a:p>
        </p:txBody>
      </p:sp>
      <p:sp>
        <p:nvSpPr>
          <p:cNvPr id="6" name="Text Placeholder 5"/>
          <p:cNvSpPr>
            <a:spLocks noGrp="1"/>
          </p:cNvSpPr>
          <p:nvPr>
            <p:ph type="body" sz="quarter" idx="11"/>
          </p:nvPr>
        </p:nvSpPr>
        <p:spPr/>
        <p:txBody>
          <a:bodyPr>
            <a:normAutofit fontScale="92500"/>
          </a:bodyPr>
          <a:lstStyle/>
          <a:p>
            <a:r>
              <a:rPr lang="en-US" dirty="0"/>
              <a:t>Typeface, Justification, Centering &amp; Paragraphing</a:t>
            </a:r>
          </a:p>
        </p:txBody>
      </p:sp>
      <p:pic>
        <p:nvPicPr>
          <p:cNvPr id="14" name="Audio 13">
            <a:hlinkClick r:id="" action="ppaction://media"/>
            <a:extLst>
              <a:ext uri="{FF2B5EF4-FFF2-40B4-BE49-F238E27FC236}">
                <a16:creationId xmlns:a16="http://schemas.microsoft.com/office/drawing/2014/main" id="{54B6BEEB-131B-DE45-D0BA-022B8FE48FC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674310675"/>
      </p:ext>
    </p:extLst>
  </p:cSld>
  <p:clrMapOvr>
    <a:masterClrMapping/>
  </p:clrMapOvr>
  <mc:AlternateContent xmlns:mc="http://schemas.openxmlformats.org/markup-compatibility/2006" xmlns:p14="http://schemas.microsoft.com/office/powerpoint/2010/main">
    <mc:Choice Requires="p14">
      <p:transition spd="slow" p14:dur="2000" advTm="191646"/>
    </mc:Choice>
    <mc:Fallback xmlns="">
      <p:transition spd="slow" advTm="1916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457203" y="1828803"/>
            <a:ext cx="7808259" cy="4297363"/>
          </a:xfrm>
        </p:spPr>
        <p:txBody>
          <a:bodyPr>
            <a:normAutofit/>
          </a:bodyPr>
          <a:lstStyle/>
          <a:p>
            <a:r>
              <a:rPr lang="en-US" altLang="en-US" sz="2000" b="1" dirty="0">
                <a:cs typeface="Verdana" panose="020B0604030504040204" pitchFamily="34" charset="0"/>
              </a:rPr>
              <a:t>Preliminary pages, or front matter, are numbered using lowercase Roman numerals (i, ii, iii)</a:t>
            </a:r>
          </a:p>
          <a:p>
            <a:pPr lvl="1"/>
            <a:r>
              <a:rPr lang="en-US" altLang="en-US" dirty="0">
                <a:latin typeface="Verdana" panose="020B0604030504040204" pitchFamily="34" charset="0"/>
                <a:ea typeface="Verdana" panose="020B0604030504040204" pitchFamily="34" charset="0"/>
                <a:cs typeface="Verdana" panose="020B0604030504040204" pitchFamily="34" charset="0"/>
              </a:rPr>
              <a:t>Copyright page (optional)</a:t>
            </a:r>
          </a:p>
          <a:p>
            <a:pPr lvl="1"/>
            <a:r>
              <a:rPr lang="en-US" altLang="en-US" dirty="0">
                <a:latin typeface="Verdana" panose="020B0604030504040204" pitchFamily="34" charset="0"/>
                <a:ea typeface="Verdana" panose="020B0604030504040204" pitchFamily="34" charset="0"/>
                <a:cs typeface="Verdana" panose="020B0604030504040204" pitchFamily="34" charset="0"/>
              </a:rPr>
              <a:t>Title page</a:t>
            </a:r>
          </a:p>
          <a:p>
            <a:pPr lvl="2"/>
            <a:r>
              <a:rPr lang="en-US" altLang="en-US" dirty="0">
                <a:solidFill>
                  <a:srgbClr val="FF0000"/>
                </a:solidFill>
                <a:latin typeface="Verdana" panose="020B0604030504040204" pitchFamily="34" charset="0"/>
                <a:ea typeface="Verdana" panose="020B0604030504040204" pitchFamily="34" charset="0"/>
                <a:cs typeface="Verdana" panose="020B0604030504040204" pitchFamily="34" charset="0"/>
              </a:rPr>
              <a:t>Do not put a page number on the title page</a:t>
            </a:r>
            <a:r>
              <a:rPr lang="en-US" altLang="en-US" dirty="0">
                <a:latin typeface="Verdana" panose="020B0604030504040204" pitchFamily="34" charset="0"/>
                <a:ea typeface="Verdana" panose="020B0604030504040204" pitchFamily="34" charset="0"/>
                <a:cs typeface="Verdana" panose="020B0604030504040204" pitchFamily="34" charset="0"/>
              </a:rPr>
              <a:t>. </a:t>
            </a:r>
          </a:p>
          <a:p>
            <a:pPr lvl="1"/>
            <a:r>
              <a:rPr lang="en-US" altLang="en-US" dirty="0">
                <a:latin typeface="Verdana" panose="020B0604030504040204" pitchFamily="34" charset="0"/>
                <a:ea typeface="Verdana" panose="020B0604030504040204" pitchFamily="34" charset="0"/>
                <a:cs typeface="Verdana" panose="020B0604030504040204" pitchFamily="34" charset="0"/>
              </a:rPr>
              <a:t>The signature page</a:t>
            </a:r>
          </a:p>
          <a:p>
            <a:pPr lvl="2"/>
            <a:r>
              <a:rPr lang="en-US" altLang="en-US" dirty="0">
                <a:latin typeface="Verdana" panose="020B0604030504040204" pitchFamily="34" charset="0"/>
                <a:ea typeface="Verdana" panose="020B0604030504040204" pitchFamily="34" charset="0"/>
                <a:cs typeface="Verdana" panose="020B0604030504040204" pitchFamily="34" charset="0"/>
              </a:rPr>
              <a:t>Number this page using a lowercase Roman numeral </a:t>
            </a:r>
            <a:r>
              <a:rPr lang="en-US" altLang="en-US" b="1" dirty="0">
                <a:solidFill>
                  <a:srgbClr val="FF0000"/>
                </a:solidFill>
                <a:latin typeface="Verdana" panose="020B0604030504040204" pitchFamily="34" charset="0"/>
                <a:ea typeface="Verdana" panose="020B0604030504040204" pitchFamily="34" charset="0"/>
                <a:cs typeface="Verdana" panose="020B0604030504040204" pitchFamily="34" charset="0"/>
              </a:rPr>
              <a:t>ii</a:t>
            </a:r>
            <a:r>
              <a:rPr lang="en-US" altLang="en-US" dirty="0">
                <a:latin typeface="Verdana" panose="020B0604030504040204" pitchFamily="34" charset="0"/>
                <a:ea typeface="Verdana" panose="020B0604030504040204" pitchFamily="34" charset="0"/>
                <a:cs typeface="Verdana" panose="020B0604030504040204" pitchFamily="34" charset="0"/>
              </a:rPr>
              <a:t>.</a:t>
            </a:r>
          </a:p>
          <a:p>
            <a:pPr marL="0" indent="0">
              <a:buNone/>
            </a:pPr>
            <a:endParaRPr lang="en-US" altLang="en-US" sz="2000" dirty="0">
              <a:cs typeface="Verdana" panose="020B0604030504040204" pitchFamily="34" charset="0"/>
            </a:endParaRPr>
          </a:p>
          <a:p>
            <a:r>
              <a:rPr lang="en-US" altLang="en-US" sz="2000" b="1" dirty="0">
                <a:cs typeface="Verdana" panose="020B0604030504040204" pitchFamily="34" charset="0"/>
              </a:rPr>
              <a:t>Text pages (beginning with CHAPTER I) are in Arabic numerals (1, 2, 3, etc.)</a:t>
            </a:r>
          </a:p>
          <a:p>
            <a:pPr lvl="1"/>
            <a:r>
              <a:rPr lang="en-US" altLang="en-US" dirty="0">
                <a:latin typeface="Verdana" panose="020B0604030504040204" pitchFamily="34" charset="0"/>
                <a:ea typeface="Verdana" panose="020B0604030504040204" pitchFamily="34" charset="0"/>
                <a:cs typeface="Verdana" panose="020B0604030504040204" pitchFamily="34" charset="0"/>
              </a:rPr>
              <a:t>Beginning with page 1 of CHAPTER I, all following pages are numbered sequentially through the end of the manuscript.</a:t>
            </a:r>
          </a:p>
          <a:p>
            <a:endParaRPr lang="en-US" altLang="en-US" sz="2200" dirty="0">
              <a:cs typeface="Verdana" panose="020B0604030504040204" pitchFamily="34" charset="0"/>
            </a:endParaRPr>
          </a:p>
          <a:p>
            <a:endParaRPr lang="en-US" dirty="0"/>
          </a:p>
        </p:txBody>
      </p:sp>
      <p:sp>
        <p:nvSpPr>
          <p:cNvPr id="6" name="Text Placeholder 5"/>
          <p:cNvSpPr>
            <a:spLocks noGrp="1"/>
          </p:cNvSpPr>
          <p:nvPr>
            <p:ph type="body" sz="quarter" idx="11"/>
          </p:nvPr>
        </p:nvSpPr>
        <p:spPr/>
        <p:txBody>
          <a:bodyPr/>
          <a:lstStyle/>
          <a:p>
            <a:r>
              <a:rPr lang="en-US" dirty="0"/>
              <a:t>Page Numbering</a:t>
            </a:r>
          </a:p>
        </p:txBody>
      </p:sp>
      <mc:AlternateContent xmlns:mc="http://schemas.openxmlformats.org/markup-compatibility/2006" xmlns:p14="http://schemas.microsoft.com/office/powerpoint/2010/main" xmlns:iact="http://schemas.microsoft.com/office/powerpoint/2014/inkAction">
        <mc:Choice Requires="p14 iact">
          <p:contentPart p14:bwMode="auto" r:id="rId5">
            <p14:nvContentPartPr>
              <p14:cNvPr id="68" name="Ink 67">
                <a:extLst>
                  <a:ext uri="{FF2B5EF4-FFF2-40B4-BE49-F238E27FC236}">
                    <a16:creationId xmlns:a16="http://schemas.microsoft.com/office/drawing/2014/main" id="{754748F1-10FB-97A3-FE9C-F561A359B961}"/>
                  </a:ext>
                </a:extLst>
              </p14:cNvPr>
              <p14:cNvContentPartPr/>
              <p14:nvPr>
                <p:extLst>
                  <p:ext uri="{42D2F446-02D8-4167-A562-619A0277C38B}">
                    <p15:isNarration xmlns:p15="http://schemas.microsoft.com/office/powerpoint/2012/main" val="1"/>
                  </p:ext>
                </p:extLst>
              </p14:nvPr>
            </p14:nvContentPartPr>
            <p14:xfrm>
              <a:off x="5784120" y="3428640"/>
              <a:ext cx="1632240" cy="887400"/>
            </p14:xfrm>
          </p:contentPart>
        </mc:Choice>
        <mc:Fallback xmlns="">
          <p:pic>
            <p:nvPicPr>
              <p:cNvPr id="68" name="Ink 67">
                <a:extLst>
                  <a:ext uri="{FF2B5EF4-FFF2-40B4-BE49-F238E27FC236}">
                    <a16:creationId xmlns:a16="http://schemas.microsoft.com/office/drawing/2014/main" id="{754748F1-10FB-97A3-FE9C-F561A359B961}"/>
                  </a:ext>
                </a:extLst>
              </p:cNvPr>
              <p:cNvPicPr>
                <a:picLocks noGrp="1" noRot="1" noChangeAspect="1" noMove="1" noResize="1" noEditPoints="1" noAdjustHandles="1" noChangeArrowheads="1" noChangeShapeType="1"/>
              </p:cNvPicPr>
              <p:nvPr/>
            </p:nvPicPr>
            <p:blipFill>
              <a:blip r:embed="rId6"/>
              <a:stretch>
                <a:fillRect/>
              </a:stretch>
            </p:blipFill>
            <p:spPr>
              <a:xfrm>
                <a:off x="5774760" y="3419280"/>
                <a:ext cx="1650960" cy="906120"/>
              </a:xfrm>
              <a:prstGeom prst="rect">
                <a:avLst/>
              </a:prstGeom>
            </p:spPr>
          </p:pic>
        </mc:Fallback>
      </mc:AlternateContent>
      <p:pic>
        <p:nvPicPr>
          <p:cNvPr id="69" name="Audio 68">
            <a:hlinkClick r:id="" action="ppaction://media"/>
            <a:extLst>
              <a:ext uri="{FF2B5EF4-FFF2-40B4-BE49-F238E27FC236}">
                <a16:creationId xmlns:a16="http://schemas.microsoft.com/office/drawing/2014/main" id="{6A6E1326-4899-B162-5902-25849547CF35}"/>
              </a:ext>
            </a:extLst>
          </p:cNvPr>
          <p:cNvPicPr>
            <a:picLocks noChangeAspect="1"/>
          </p:cNvPicPr>
          <p:nvPr>
            <a:audioFile r:link="rId2"/>
            <p:extLst>
              <p:ext uri="{DAA4B4D4-6D71-4841-9C94-3DE7FCFB9230}">
                <p14:media xmlns:p14="http://schemas.microsoft.com/office/powerpoint/2010/main" r:embed="rId1"/>
              </p:ext>
            </p:extLst>
          </p:nvPr>
        </p:nvPicPr>
        <p:blipFill>
          <a:blip r:embed="rId7"/>
          <a:srcRect l="-118750" t="-118750" r="-118750" b="-118750"/>
          <a:stretch>
            <a:fillRect/>
          </a:stretch>
        </p:blipFill>
        <p:spPr>
          <a:xfrm>
            <a:off x="7004304" y="4718304"/>
            <a:ext cx="2057400" cy="2057400"/>
          </a:xfrm>
          <a:prstGeom prst="ellipse">
            <a:avLst/>
          </a:prstGeom>
        </p:spPr>
      </p:pic>
    </p:spTree>
    <p:extLst>
      <p:ext uri="{BB962C8B-B14F-4D97-AF65-F5344CB8AC3E}">
        <p14:creationId xmlns:p14="http://schemas.microsoft.com/office/powerpoint/2010/main" val="3452592714"/>
      </p:ext>
    </p:extLst>
  </p:cSld>
  <p:clrMapOvr>
    <a:masterClrMapping/>
  </p:clrMapOvr>
  <mc:AlternateContent xmlns:mc="http://schemas.openxmlformats.org/markup-compatibility/2006" xmlns:p14="http://schemas.microsoft.com/office/powerpoint/2010/main">
    <mc:Choice Requires="p14">
      <p:transition spd="slow" p14:dur="2000" advTm="124960"/>
    </mc:Choice>
    <mc:Fallback xmlns="">
      <p:transition spd="slow" advTm="124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9"/>
                                        </p:tgtEl>
                                      </p:cBhvr>
                                    </p:cmd>
                                  </p:childTnLst>
                                </p:cTn>
                              </p:par>
                              <p:par>
                                <p:cTn id="7" presetID="59" presetClass="entr" presetSubtype="0" fill="hold" nodeType="withEffect">
                                  <p:stCondLst>
                                    <p:cond delay="0"/>
                                  </p:stCondLst>
                                  <p:childTnLst>
                                    <p:set>
                                      <p:cBhvr>
                                        <p:cTn id="8" dur="1" fill="hold">
                                          <p:stCondLst>
                                            <p:cond delay="0"/>
                                          </p:stCondLst>
                                        </p:cTn>
                                        <p:tgtEl>
                                          <p:spTgt spid="68"/>
                                        </p:tgtEl>
                                        <p:attrNameLst>
                                          <p:attrName>style.visibility</p:attrName>
                                        </p:attrNameLst>
                                      </p:cBhvr>
                                      <p:to>
                                        <p:strVal val="visible"/>
                                      </p:to>
                                    </p:set>
                                    <p:cmd type="call" cmd="playFrom(0.0)">
                                      <p:cBhvr>
                                        <p:cTn id="9" dur="1" fill="hold"/>
                                        <p:tgtEl>
                                          <p:spTgt spid="6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0" fill="hold" display="0">
                  <p:stCondLst>
                    <p:cond delay="indefinite"/>
                  </p:stCondLst>
                  <p:endCondLst>
                    <p:cond evt="onStopAudio" delay="0">
                      <p:tgtEl>
                        <p:sldTgt/>
                      </p:tgtEl>
                    </p:cond>
                  </p:endCondLst>
                </p:cTn>
                <p:tgtEl>
                  <p:spTgt spid="69"/>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CUSTOM_TIMING_USED" val="1"/>
  <p:tag name="GENSWF_ADVANCE_TIME" val="43.990"/>
  <p:tag name="ISPRING_SLIDE_ID_2" val="{71B76904-D590-4EC5-A67B-8F046BBA679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6c02de3-0f2a-4d0e-b0a7-b378fde8cac8">
      <Terms xmlns="http://schemas.microsoft.com/office/infopath/2007/PartnerControls"/>
    </lcf76f155ced4ddcb4097134ff3c332f>
    <TaxCatchAll xmlns="c4ed5aec-2cf3-4292-83c4-63a82c3f448a"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380F5CFD31A1149A04B72BE0E7B285A" ma:contentTypeVersion="18" ma:contentTypeDescription="Create a new document." ma:contentTypeScope="" ma:versionID="928b5e5b7495857423a8b4dbc2704193">
  <xsd:schema xmlns:xsd="http://www.w3.org/2001/XMLSchema" xmlns:xs="http://www.w3.org/2001/XMLSchema" xmlns:p="http://schemas.microsoft.com/office/2006/metadata/properties" xmlns:ns2="c4ed5aec-2cf3-4292-83c4-63a82c3f448a" xmlns:ns3="a6c02de3-0f2a-4d0e-b0a7-b378fde8cac8" targetNamespace="http://schemas.microsoft.com/office/2006/metadata/properties" ma:root="true" ma:fieldsID="7503177c45100deaa85ac530f5342391" ns2:_="" ns3:_="">
    <xsd:import namespace="c4ed5aec-2cf3-4292-83c4-63a82c3f448a"/>
    <xsd:import namespace="a6c02de3-0f2a-4d0e-b0a7-b378fde8cac8"/>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LengthInSeconds" minOccurs="0"/>
                <xsd:element ref="ns3:MediaServiceAutoKeyPoints" minOccurs="0"/>
                <xsd:element ref="ns3:MediaServiceKeyPoints" minOccurs="0"/>
                <xsd:element ref="ns3:MediaServiceGenerationTime" minOccurs="0"/>
                <xsd:element ref="ns3:MediaServiceEventHashCode" minOccurs="0"/>
                <xsd:element ref="ns3:MediaServiceOCR" minOccurs="0"/>
                <xsd:element ref="ns3:lcf76f155ced4ddcb4097134ff3c332f" minOccurs="0"/>
                <xsd:element ref="ns2:TaxCatchAll" minOccurs="0"/>
                <xsd:element ref="ns3:MediaServiceObjectDetectorVersions" minOccurs="0"/>
                <xsd:element ref="ns3:MediaServiceLocation"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4ed5aec-2cf3-4292-83c4-63a82c3f448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4ae103f1-3f3a-4e48-a31c-1124b435bfc5}" ma:internalName="TaxCatchAll" ma:showField="CatchAllData" ma:web="c4ed5aec-2cf3-4292-83c4-63a82c3f448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6c02de3-0f2a-4d0e-b0a7-b378fde8cac8"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29ed93d0-1c55-4ba2-8313-8535d6655d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Location" ma:index="24" nillable="true" ma:displayName="Location" ma:description="" ma:indexed="true" ma:internalName="MediaServiceLocation"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B73BD33-9BAE-4BE1-8055-4208D03E4E9D}">
  <ds:schemaRefs>
    <ds:schemaRef ds:uri="http://schemas.microsoft.com/sharepoint/v3/contenttype/forms"/>
  </ds:schemaRefs>
</ds:datastoreItem>
</file>

<file path=customXml/itemProps2.xml><?xml version="1.0" encoding="utf-8"?>
<ds:datastoreItem xmlns:ds="http://schemas.openxmlformats.org/officeDocument/2006/customXml" ds:itemID="{0777DBC4-820A-48F5-B03B-3D8502B405FA}">
  <ds:schemaRefs>
    <ds:schemaRef ds:uri="http://schemas.microsoft.com/office/2006/metadata/properties"/>
    <ds:schemaRef ds:uri="http://schemas.microsoft.com/office/infopath/2007/PartnerControls"/>
    <ds:schemaRef ds:uri="a6c02de3-0f2a-4d0e-b0a7-b378fde8cac8"/>
    <ds:schemaRef ds:uri="c4ed5aec-2cf3-4292-83c4-63a82c3f448a"/>
  </ds:schemaRefs>
</ds:datastoreItem>
</file>

<file path=customXml/itemProps3.xml><?xml version="1.0" encoding="utf-8"?>
<ds:datastoreItem xmlns:ds="http://schemas.openxmlformats.org/officeDocument/2006/customXml" ds:itemID="{C466CD26-7948-43E3-BAC5-AF5F95169C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4ed5aec-2cf3-4292-83c4-63a82c3f448a"/>
    <ds:schemaRef ds:uri="a6c02de3-0f2a-4d0e-b0a7-b378fde8ca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7542</TotalTime>
  <Words>7659</Words>
  <Application>Microsoft Office PowerPoint</Application>
  <PresentationFormat>On-screen Show (4:3)</PresentationFormat>
  <Paragraphs>674</Paragraphs>
  <Slides>51</Slides>
  <Notes>51</Notes>
  <HiddenSlides>8</HiddenSlides>
  <MMClips>44</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Calibri Light</vt:lpstr>
      <vt:lpstr>Georgia</vt:lpstr>
      <vt:lpstr>Open Sans</vt:lpstr>
      <vt:lpstr>Verdana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 of Akron - general PPT template</dc:title>
  <dc:creator>University Communications and Marketing</dc:creator>
  <cp:lastModifiedBy>Heather Blake</cp:lastModifiedBy>
  <cp:revision>183</cp:revision>
  <cp:lastPrinted>2024-10-15T13:29:04Z</cp:lastPrinted>
  <dcterms:created xsi:type="dcterms:W3CDTF">2018-08-18T22:57:04Z</dcterms:created>
  <dcterms:modified xsi:type="dcterms:W3CDTF">2026-08-07T18:08:15Z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0x0101001380F5CFD31A1149A04B72BE0E7B285A</vt:lpwstr>
  </property>
  <property fmtid="{D5CDD505-2E9C-101B-9397-08002B2CF9AE}" pid="3" name="MediaServiceImageTags">
    <vt:lpwstr/>
  </property>
</Properties>
</file>